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257" r:id="rId3"/>
    <p:sldId id="270" r:id="rId4"/>
    <p:sldId id="271" r:id="rId5"/>
    <p:sldId id="300" r:id="rId6"/>
    <p:sldId id="320" r:id="rId7"/>
    <p:sldId id="301" r:id="rId8"/>
    <p:sldId id="321" r:id="rId9"/>
    <p:sldId id="322" r:id="rId10"/>
    <p:sldId id="302" r:id="rId11"/>
    <p:sldId id="303" r:id="rId12"/>
    <p:sldId id="273" r:id="rId13"/>
    <p:sldId id="304" r:id="rId14"/>
    <p:sldId id="305" r:id="rId15"/>
    <p:sldId id="281" r:id="rId16"/>
    <p:sldId id="282" r:id="rId17"/>
    <p:sldId id="283" r:id="rId18"/>
    <p:sldId id="290" r:id="rId19"/>
    <p:sldId id="284" r:id="rId20"/>
    <p:sldId id="306" r:id="rId21"/>
    <p:sldId id="307" r:id="rId22"/>
    <p:sldId id="285" r:id="rId23"/>
    <p:sldId id="286" r:id="rId24"/>
    <p:sldId id="287" r:id="rId25"/>
    <p:sldId id="288" r:id="rId26"/>
    <p:sldId id="289" r:id="rId27"/>
    <p:sldId id="308" r:id="rId28"/>
    <p:sldId id="309" r:id="rId29"/>
    <p:sldId id="310" r:id="rId30"/>
    <p:sldId id="311" r:id="rId31"/>
    <p:sldId id="312" r:id="rId32"/>
    <p:sldId id="317" r:id="rId33"/>
    <p:sldId id="318" r:id="rId34"/>
    <p:sldId id="319" r:id="rId35"/>
    <p:sldId id="313" r:id="rId36"/>
    <p:sldId id="314" r:id="rId37"/>
    <p:sldId id="315" r:id="rId38"/>
    <p:sldId id="316" r:id="rId39"/>
    <p:sldId id="259" r:id="rId4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633C1D9-B3D4-4716-A180-731DFD38EDAC}">
          <p14:sldIdLst>
            <p14:sldId id="256"/>
            <p14:sldId id="257"/>
          </p14:sldIdLst>
        </p14:section>
        <p14:section name="无标题节" id="{97306A1A-665B-4FBC-9475-E314A77A2E8C}">
          <p14:sldIdLst>
            <p14:sldId id="270"/>
            <p14:sldId id="271"/>
            <p14:sldId id="300"/>
            <p14:sldId id="320"/>
            <p14:sldId id="301"/>
            <p14:sldId id="321"/>
            <p14:sldId id="322"/>
            <p14:sldId id="302"/>
            <p14:sldId id="303"/>
            <p14:sldId id="273"/>
            <p14:sldId id="304"/>
            <p14:sldId id="305"/>
            <p14:sldId id="281"/>
            <p14:sldId id="282"/>
            <p14:sldId id="283"/>
            <p14:sldId id="290"/>
            <p14:sldId id="284"/>
            <p14:sldId id="306"/>
            <p14:sldId id="307"/>
            <p14:sldId id="285"/>
            <p14:sldId id="286"/>
            <p14:sldId id="287"/>
            <p14:sldId id="288"/>
            <p14:sldId id="289"/>
            <p14:sldId id="308"/>
            <p14:sldId id="309"/>
            <p14:sldId id="310"/>
            <p14:sldId id="311"/>
            <p14:sldId id="312"/>
            <p14:sldId id="317"/>
            <p14:sldId id="318"/>
            <p14:sldId id="319"/>
            <p14:sldId id="313"/>
            <p14:sldId id="314"/>
            <p14:sldId id="315"/>
            <p14:sldId id="316"/>
            <p14:sldId id="2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4784"/>
    <a:srgbClr val="D25493"/>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10"/>
    <p:restoredTop sz="93025"/>
  </p:normalViewPr>
  <p:slideViewPr>
    <p:cSldViewPr>
      <p:cViewPr>
        <p:scale>
          <a:sx n="131" d="100"/>
          <a:sy n="131" d="100"/>
        </p:scale>
        <p:origin x="288" y="256"/>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1" d="100"/>
          <a:sy n="51" d="100"/>
        </p:scale>
        <p:origin x="-291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1A8838B-C04D-4546-9054-CD5717EF203A}" type="doc">
      <dgm:prSet loTypeId="urn:microsoft.com/office/officeart/2005/8/layout/list1#2" loCatId="" qsTypeId="urn:microsoft.com/office/officeart/2005/8/quickstyle/simple1#2" qsCatId="simple" csTypeId="urn:microsoft.com/office/officeart/2005/8/colors/accent2_2#2" csCatId="accent2" phldr="1"/>
      <dgm:spPr/>
      <dgm:t>
        <a:bodyPr/>
        <a:lstStyle/>
        <a:p>
          <a:endParaRPr lang="zh-CN" altLang="en-US"/>
        </a:p>
      </dgm:t>
    </dgm:pt>
    <dgm:pt modelId="{D0F03746-E7CB-EF4D-A185-5C8BACD43A1A}">
      <dgm:prSet phldrT="[文本]" phldr="0" custT="0"/>
      <dgm:spPr>
        <a:solidFill>
          <a:srgbClr val="D84784"/>
        </a:solidFill>
      </dgm:spPr>
      <dgm:t>
        <a:bodyPr vert="horz" wrap="square"/>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rtl="0">
            <a:lnSpc>
              <a:spcPct val="100000"/>
            </a:lnSpc>
            <a:spcBef>
              <a:spcPct val="0"/>
            </a:spcBef>
            <a:spcAft>
              <a:spcPct val="35000"/>
            </a:spcAft>
          </a:pPr>
          <a:r>
            <a:rPr lang="zh-CN" altLang="en-US" b="0" dirty="0" smtClean="0"/>
            <a:t>认识</a:t>
          </a:r>
          <a:endParaRPr lang="zh-CN" altLang="en-US" b="0" dirty="0"/>
        </a:p>
      </dgm:t>
    </dgm:pt>
    <dgm:pt modelId="{98C2B6CA-AED8-8243-8304-2DF73758DA9B}" type="parTrans" cxnId="{BF4D7979-C4B5-425E-BEB0-94AB134F7DA2}">
      <dgm:prSet/>
      <dgm:spPr/>
      <dgm:t>
        <a:bodyPr/>
        <a:lstStyle/>
        <a:p>
          <a:endParaRPr lang="zh-CN" altLang="en-US"/>
        </a:p>
      </dgm:t>
    </dgm:pt>
    <dgm:pt modelId="{4DF4E4CD-62E2-9846-A030-157401BE2665}" type="sibTrans" cxnId="{BF4D7979-C4B5-425E-BEB0-94AB134F7DA2}">
      <dgm:prSet/>
      <dgm:spPr/>
      <dgm:t>
        <a:bodyPr/>
        <a:lstStyle/>
        <a:p>
          <a:endParaRPr lang="zh-CN" altLang="en-US"/>
        </a:p>
      </dgm:t>
    </dgm:pt>
    <dgm:pt modelId="{6772307E-96DB-8A47-A203-40A9CB5A2E50}">
      <dgm:prSet phldr="0" custT="0"/>
      <dgm:spPr>
        <a:solidFill>
          <a:srgbClr val="D84784"/>
        </a:solidFill>
      </dgm:spPr>
      <dgm:t>
        <a:bodyPr vert="horz" wrap="square"/>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rtl="0">
            <a:lnSpc>
              <a:spcPct val="100000"/>
            </a:lnSpc>
            <a:spcBef>
              <a:spcPct val="0"/>
            </a:spcBef>
            <a:spcAft>
              <a:spcPct val="35000"/>
            </a:spcAft>
          </a:pPr>
          <a:r>
            <a:rPr lang="zh-CN" altLang="en-US" dirty="0" smtClean="0"/>
            <a:t>原理</a:t>
          </a:r>
          <a:endParaRPr lang="zh-CN" dirty="0"/>
        </a:p>
      </dgm:t>
    </dgm:pt>
    <dgm:pt modelId="{9021FF1A-2476-224E-96B2-F2921337E311}" type="parTrans" cxnId="{A10F418E-E921-42FD-ABDC-02D3F32D4774}">
      <dgm:prSet/>
      <dgm:spPr/>
      <dgm:t>
        <a:bodyPr/>
        <a:lstStyle/>
        <a:p>
          <a:endParaRPr lang="zh-CN" altLang="en-US"/>
        </a:p>
      </dgm:t>
    </dgm:pt>
    <dgm:pt modelId="{FB56503F-B352-5545-9584-E35B8AF51506}" type="sibTrans" cxnId="{A10F418E-E921-42FD-ABDC-02D3F32D4774}">
      <dgm:prSet/>
      <dgm:spPr/>
      <dgm:t>
        <a:bodyPr/>
        <a:lstStyle/>
        <a:p>
          <a:endParaRPr lang="zh-CN" altLang="en-US"/>
        </a:p>
      </dgm:t>
    </dgm:pt>
    <dgm:pt modelId="{2F4BC9C8-A6A8-464D-B05C-F3ECB83539D8}">
      <dgm:prSet phldr="0" custT="0"/>
      <dgm:spPr>
        <a:solidFill>
          <a:srgbClr val="D84784"/>
        </a:solidFill>
      </dgm:spPr>
      <dgm:t>
        <a:bodyPr vert="horz" wrap="square"/>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rtl="0">
            <a:lnSpc>
              <a:spcPct val="100000"/>
            </a:lnSpc>
            <a:spcBef>
              <a:spcPct val="0"/>
            </a:spcBef>
            <a:spcAft>
              <a:spcPct val="35000"/>
            </a:spcAft>
          </a:pPr>
          <a:r>
            <a:rPr lang="zh-CN" altLang="en-US" b="0" dirty="0" smtClean="0">
              <a:latin typeface="微软雅黑" panose="020B0503020204020204" pitchFamily="34" charset="-122"/>
              <a:ea typeface="微软雅黑" panose="020B0503020204020204" pitchFamily="34" charset="-122"/>
            </a:rPr>
            <a:t>核心参数配置</a:t>
          </a:r>
        </a:p>
      </dgm:t>
    </dgm:pt>
    <dgm:pt modelId="{B152627D-CDED-5540-B5DA-818D0C65B5E8}" type="parTrans" cxnId="{12127CCC-E5C4-4364-9FC5-CD4031422419}">
      <dgm:prSet/>
      <dgm:spPr/>
      <dgm:t>
        <a:bodyPr/>
        <a:lstStyle/>
        <a:p>
          <a:endParaRPr lang="zh-CN" altLang="en-US"/>
        </a:p>
      </dgm:t>
    </dgm:pt>
    <dgm:pt modelId="{AE8E3987-268A-5B44-B871-7F1FE3240029}" type="sibTrans" cxnId="{12127CCC-E5C4-4364-9FC5-CD4031422419}">
      <dgm:prSet/>
      <dgm:spPr/>
      <dgm:t>
        <a:bodyPr/>
        <a:lstStyle/>
        <a:p>
          <a:endParaRPr lang="zh-CN" altLang="en-US"/>
        </a:p>
      </dgm:t>
    </dgm:pt>
    <dgm:pt modelId="{25754864-6334-4204-95E1-8E33C313196B}">
      <dgm:prSet phldr="0" custT="0"/>
      <dgm:spPr>
        <a:solidFill>
          <a:srgbClr val="D84784"/>
        </a:solidFill>
      </dgm:spPr>
      <dgm:t>
        <a:bodyPr vert="horz" wrap="square"/>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rtl="0">
            <a:lnSpc>
              <a:spcPct val="100000"/>
            </a:lnSpc>
            <a:spcBef>
              <a:spcPct val="0"/>
            </a:spcBef>
            <a:spcAft>
              <a:spcPct val="35000"/>
            </a:spcAft>
          </a:pPr>
          <a:r>
            <a:rPr lang="zh-CN" altLang="en-US" b="0" dirty="0" smtClean="0">
              <a:latin typeface="微软雅黑" panose="020B0503020204020204" pitchFamily="34" charset="-122"/>
              <a:ea typeface="微软雅黑" panose="020B0503020204020204" pitchFamily="34" charset="-122"/>
            </a:rPr>
            <a:t>线程池使用</a:t>
          </a:r>
        </a:p>
      </dgm:t>
    </dgm:pt>
    <dgm:pt modelId="{F680723D-C01C-473C-98E7-824DB43DFBA4}" type="parTrans" cxnId="{0CEA91D0-65F5-4FB0-B2BB-13489415B86B}">
      <dgm:prSet/>
      <dgm:spPr/>
      <dgm:t>
        <a:bodyPr/>
        <a:lstStyle/>
        <a:p>
          <a:endParaRPr lang="zh-CN" altLang="en-US"/>
        </a:p>
      </dgm:t>
    </dgm:pt>
    <dgm:pt modelId="{FA18D4B6-9AB7-4057-985B-12E0B74E7A8E}" type="sibTrans" cxnId="{0CEA91D0-65F5-4FB0-B2BB-13489415B86B}">
      <dgm:prSet/>
      <dgm:spPr/>
      <dgm:t>
        <a:bodyPr/>
        <a:lstStyle/>
        <a:p>
          <a:endParaRPr lang="zh-CN" altLang="en-US"/>
        </a:p>
      </dgm:t>
    </dgm:pt>
    <dgm:pt modelId="{B8BA5B58-24F0-4C23-9AD6-1EAE47FA149E}">
      <dgm:prSet phldr="0" custT="0"/>
      <dgm:spPr>
        <a:solidFill>
          <a:srgbClr val="D84784"/>
        </a:solidFill>
      </dgm:spPr>
      <dgm:t>
        <a:bodyPr vert="horz" wrap="square"/>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rtl="0">
            <a:lnSpc>
              <a:spcPct val="100000"/>
            </a:lnSpc>
            <a:spcBef>
              <a:spcPct val="0"/>
            </a:spcBef>
            <a:spcAft>
              <a:spcPct val="35000"/>
            </a:spcAft>
          </a:pPr>
          <a:r>
            <a:rPr lang="zh-CN" altLang="en-US" b="0" dirty="0" smtClean="0">
              <a:latin typeface="微软雅黑" panose="020B0503020204020204" pitchFamily="34" charset="-122"/>
              <a:ea typeface="微软雅黑" panose="020B0503020204020204" pitchFamily="34" charset="-122"/>
            </a:rPr>
            <a:t>生命周期</a:t>
          </a:r>
        </a:p>
      </dgm:t>
    </dgm:pt>
    <dgm:pt modelId="{B37B7069-65C7-427E-B27C-DE16EC21FC5C}" type="parTrans" cxnId="{F2302054-858A-4BEB-A789-D345918AF84E}">
      <dgm:prSet/>
      <dgm:spPr/>
      <dgm:t>
        <a:bodyPr/>
        <a:lstStyle/>
        <a:p>
          <a:endParaRPr lang="zh-CN" altLang="en-US"/>
        </a:p>
      </dgm:t>
    </dgm:pt>
    <dgm:pt modelId="{6E8A2A9B-C2C3-4778-A94D-862D7AE480D4}" type="sibTrans" cxnId="{F2302054-858A-4BEB-A789-D345918AF84E}">
      <dgm:prSet/>
      <dgm:spPr/>
      <dgm:t>
        <a:bodyPr/>
        <a:lstStyle/>
        <a:p>
          <a:endParaRPr lang="zh-CN" altLang="en-US"/>
        </a:p>
      </dgm:t>
    </dgm:pt>
    <dgm:pt modelId="{6AAC080D-2092-2F49-A575-827036179211}">
      <dgm:prSet phldr="0" custT="0"/>
      <dgm:spPr>
        <a:solidFill>
          <a:srgbClr val="D84784"/>
        </a:solidFill>
      </dgm:spPr>
      <dgm:t>
        <a:bodyPr vert="horz" wrap="square"/>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rtl="0">
            <a:lnSpc>
              <a:spcPct val="100000"/>
            </a:lnSpc>
            <a:spcBef>
              <a:spcPct val="0"/>
            </a:spcBef>
            <a:spcAft>
              <a:spcPct val="35000"/>
            </a:spcAft>
          </a:pPr>
          <a:r>
            <a:rPr lang="zh-CN" altLang="en-US" b="0" dirty="0" smtClean="0">
              <a:latin typeface="微软雅黑" panose="020B0503020204020204" pitchFamily="34" charset="-122"/>
              <a:ea typeface="微软雅黑" panose="020B0503020204020204" pitchFamily="34" charset="-122"/>
            </a:rPr>
            <a:t>应用场景</a:t>
          </a:r>
        </a:p>
      </dgm:t>
    </dgm:pt>
    <dgm:pt modelId="{563EAFC4-2582-2C47-8F24-AE61EB685C4B}" type="parTrans" cxnId="{ACEB2E44-5F72-4248-843F-DEF0150702EE}">
      <dgm:prSet/>
      <dgm:spPr/>
      <dgm:t>
        <a:bodyPr/>
        <a:lstStyle/>
        <a:p>
          <a:endParaRPr lang="zh-CN" altLang="en-US"/>
        </a:p>
      </dgm:t>
    </dgm:pt>
    <dgm:pt modelId="{ED355398-05CB-D848-9CA8-F2F48ECACFBD}" type="sibTrans" cxnId="{ACEB2E44-5F72-4248-843F-DEF0150702EE}">
      <dgm:prSet/>
      <dgm:spPr/>
      <dgm:t>
        <a:bodyPr/>
        <a:lstStyle/>
        <a:p>
          <a:endParaRPr lang="zh-CN" altLang="en-US"/>
        </a:p>
      </dgm:t>
    </dgm:pt>
    <dgm:pt modelId="{42808AB9-2C96-477D-86AE-2F723C9805F2}">
      <dgm:prSet phldr="0" custT="0"/>
      <dgm:spPr>
        <a:solidFill>
          <a:srgbClr val="D84784"/>
        </a:solidFill>
      </dgm:spPr>
      <dgm:t>
        <a:bodyPr vert="horz" wrap="square"/>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rtl="0">
            <a:lnSpc>
              <a:spcPct val="100000"/>
            </a:lnSpc>
            <a:spcBef>
              <a:spcPct val="0"/>
            </a:spcBef>
            <a:spcAft>
              <a:spcPct val="35000"/>
            </a:spcAft>
          </a:pPr>
          <a:r>
            <a:rPr lang="en-US" altLang="zh-CN" b="0" dirty="0" smtClean="0">
              <a:latin typeface="微软雅黑" panose="020B0503020204020204" pitchFamily="34" charset="-122"/>
              <a:ea typeface="微软雅黑" panose="020B0503020204020204" pitchFamily="34" charset="-122"/>
            </a:rPr>
            <a:t>Thanks</a:t>
          </a:r>
          <a:endParaRPr lang="zh-CN" b="0" dirty="0" smtClean="0">
            <a:latin typeface="微软雅黑" panose="020B0503020204020204" pitchFamily="34" charset="-122"/>
            <a:ea typeface="微软雅黑" panose="020B0503020204020204" pitchFamily="34" charset="-122"/>
          </a:endParaRPr>
        </a:p>
      </dgm:t>
    </dgm:pt>
    <dgm:pt modelId="{D822556C-DC7D-4CBD-9C7E-B29A8BA2DC52}" type="parTrans" cxnId="{19BBE11B-255C-4BB5-9BB3-C585B1E92BFA}">
      <dgm:prSet/>
      <dgm:spPr/>
      <dgm:t>
        <a:bodyPr/>
        <a:lstStyle/>
        <a:p>
          <a:endParaRPr lang="zh-CN" altLang="en-US"/>
        </a:p>
      </dgm:t>
    </dgm:pt>
    <dgm:pt modelId="{EB543816-0BA8-4278-8EBD-E8E7B01E871E}" type="sibTrans" cxnId="{19BBE11B-255C-4BB5-9BB3-C585B1E92BFA}">
      <dgm:prSet/>
      <dgm:spPr/>
      <dgm:t>
        <a:bodyPr/>
        <a:lstStyle/>
        <a:p>
          <a:endParaRPr lang="zh-CN" altLang="en-US"/>
        </a:p>
      </dgm:t>
    </dgm:pt>
    <dgm:pt modelId="{3B21D3CD-2857-894E-A1A9-6FF9D46A9DD7}" type="pres">
      <dgm:prSet presAssocID="{21A8838B-C04D-4546-9054-CD5717EF203A}" presName="linear" presStyleCnt="0">
        <dgm:presLayoutVars>
          <dgm:dir/>
          <dgm:animLvl val="lvl"/>
          <dgm:resizeHandles val="exact"/>
        </dgm:presLayoutVars>
      </dgm:prSet>
      <dgm:spPr/>
      <dgm:t>
        <a:bodyPr/>
        <a:lstStyle/>
        <a:p>
          <a:endParaRPr lang="zh-CN" altLang="en-US"/>
        </a:p>
      </dgm:t>
    </dgm:pt>
    <dgm:pt modelId="{C35BDA3A-546A-3744-B6C6-B39A8F9AED0C}" type="pres">
      <dgm:prSet presAssocID="{D0F03746-E7CB-EF4D-A185-5C8BACD43A1A}" presName="parentLin" presStyleCnt="0"/>
      <dgm:spPr/>
    </dgm:pt>
    <dgm:pt modelId="{BD037B43-57FC-3043-A7CC-ABD5BF1D9823}" type="pres">
      <dgm:prSet presAssocID="{D0F03746-E7CB-EF4D-A185-5C8BACD43A1A}" presName="parentLeftMargin" presStyleLbl="node1" presStyleIdx="0" presStyleCnt="7"/>
      <dgm:spPr/>
      <dgm:t>
        <a:bodyPr/>
        <a:lstStyle/>
        <a:p>
          <a:endParaRPr lang="zh-CN" altLang="en-US"/>
        </a:p>
      </dgm:t>
    </dgm:pt>
    <dgm:pt modelId="{1C144E8B-B296-8946-A301-8A953AEED37C}" type="pres">
      <dgm:prSet presAssocID="{D0F03746-E7CB-EF4D-A185-5C8BACD43A1A}" presName="parentText" presStyleLbl="node1" presStyleIdx="0" presStyleCnt="7" custLinFactNeighborX="6384">
        <dgm:presLayoutVars>
          <dgm:chMax val="0"/>
          <dgm:bulletEnabled val="1"/>
        </dgm:presLayoutVars>
      </dgm:prSet>
      <dgm:spPr/>
      <dgm:t>
        <a:bodyPr/>
        <a:lstStyle/>
        <a:p>
          <a:endParaRPr lang="zh-CN" altLang="en-US"/>
        </a:p>
      </dgm:t>
    </dgm:pt>
    <dgm:pt modelId="{49DFB157-F9E0-2943-A5F1-58748D3C9CD4}" type="pres">
      <dgm:prSet presAssocID="{D0F03746-E7CB-EF4D-A185-5C8BACD43A1A}" presName="negativeSpace" presStyleCnt="0"/>
      <dgm:spPr/>
    </dgm:pt>
    <dgm:pt modelId="{C00D8C82-8D4C-FD46-897D-50D4A55D294C}" type="pres">
      <dgm:prSet presAssocID="{D0F03746-E7CB-EF4D-A185-5C8BACD43A1A}" presName="childText" presStyleLbl="conFgAcc1" presStyleIdx="0" presStyleCnt="7">
        <dgm:presLayoutVars>
          <dgm:bulletEnabled val="1"/>
        </dgm:presLayoutVars>
      </dgm:prSet>
      <dgm:spPr>
        <a:solidFill>
          <a:schemeClr val="bg1"/>
        </a:solidFill>
        <a:ln>
          <a:solidFill>
            <a:srgbClr val="D84784"/>
          </a:solidFill>
        </a:ln>
      </dgm:spPr>
    </dgm:pt>
    <dgm:pt modelId="{2653122B-7826-8340-AD8F-92A3671E8AB0}" type="pres">
      <dgm:prSet presAssocID="{4DF4E4CD-62E2-9846-A030-157401BE2665}" presName="spaceBetweenRectangles" presStyleCnt="0"/>
      <dgm:spPr/>
    </dgm:pt>
    <dgm:pt modelId="{1DA0562A-04CC-944B-88F0-42BE3FE346BC}" type="pres">
      <dgm:prSet presAssocID="{6772307E-96DB-8A47-A203-40A9CB5A2E50}" presName="parentLin" presStyleCnt="0"/>
      <dgm:spPr/>
    </dgm:pt>
    <dgm:pt modelId="{778A640A-DBFE-2942-A714-1B0254D20823}" type="pres">
      <dgm:prSet presAssocID="{6772307E-96DB-8A47-A203-40A9CB5A2E50}" presName="parentLeftMargin" presStyleLbl="node1" presStyleIdx="0" presStyleCnt="7"/>
      <dgm:spPr/>
      <dgm:t>
        <a:bodyPr/>
        <a:lstStyle/>
        <a:p>
          <a:endParaRPr lang="zh-CN" altLang="en-US"/>
        </a:p>
      </dgm:t>
    </dgm:pt>
    <dgm:pt modelId="{93F640DA-4A59-1A49-BAEB-7D093EC1D38E}" type="pres">
      <dgm:prSet presAssocID="{6772307E-96DB-8A47-A203-40A9CB5A2E50}" presName="parentText" presStyleLbl="node1" presStyleIdx="1" presStyleCnt="7">
        <dgm:presLayoutVars>
          <dgm:chMax val="0"/>
          <dgm:bulletEnabled val="1"/>
        </dgm:presLayoutVars>
      </dgm:prSet>
      <dgm:spPr/>
      <dgm:t>
        <a:bodyPr/>
        <a:lstStyle/>
        <a:p>
          <a:endParaRPr lang="zh-CN" altLang="en-US"/>
        </a:p>
      </dgm:t>
    </dgm:pt>
    <dgm:pt modelId="{80C4BF35-8950-1948-9CA6-328EF78A368D}" type="pres">
      <dgm:prSet presAssocID="{6772307E-96DB-8A47-A203-40A9CB5A2E50}" presName="negativeSpace" presStyleCnt="0"/>
      <dgm:spPr/>
    </dgm:pt>
    <dgm:pt modelId="{CCBDC40A-28FF-E04D-903E-86222D5BFF00}" type="pres">
      <dgm:prSet presAssocID="{6772307E-96DB-8A47-A203-40A9CB5A2E50}" presName="childText" presStyleLbl="conFgAcc1" presStyleIdx="1" presStyleCnt="7">
        <dgm:presLayoutVars>
          <dgm:bulletEnabled val="1"/>
        </dgm:presLayoutVars>
      </dgm:prSet>
      <dgm:spPr>
        <a:solidFill>
          <a:schemeClr val="bg1"/>
        </a:solidFill>
        <a:ln>
          <a:solidFill>
            <a:srgbClr val="D84784"/>
          </a:solidFill>
        </a:ln>
      </dgm:spPr>
    </dgm:pt>
    <dgm:pt modelId="{F1A9DE75-8D22-B142-9490-B94C5F0854A8}" type="pres">
      <dgm:prSet presAssocID="{FB56503F-B352-5545-9584-E35B8AF51506}" presName="spaceBetweenRectangles" presStyleCnt="0"/>
      <dgm:spPr/>
    </dgm:pt>
    <dgm:pt modelId="{8802819C-4FCE-2D41-9B91-7F49B0DF2F79}" type="pres">
      <dgm:prSet presAssocID="{2F4BC9C8-A6A8-464D-B05C-F3ECB83539D8}" presName="parentLin" presStyleCnt="0"/>
      <dgm:spPr/>
    </dgm:pt>
    <dgm:pt modelId="{827EFB1D-EE82-7047-A98D-5017D573CACC}" type="pres">
      <dgm:prSet presAssocID="{2F4BC9C8-A6A8-464D-B05C-F3ECB83539D8}" presName="parentLeftMargin" presStyleLbl="node1" presStyleIdx="1" presStyleCnt="7"/>
      <dgm:spPr/>
      <dgm:t>
        <a:bodyPr/>
        <a:lstStyle/>
        <a:p>
          <a:endParaRPr lang="zh-CN" altLang="en-US"/>
        </a:p>
      </dgm:t>
    </dgm:pt>
    <dgm:pt modelId="{B2E291CC-D8C0-6044-A564-97BD69DD012D}" type="pres">
      <dgm:prSet presAssocID="{2F4BC9C8-A6A8-464D-B05C-F3ECB83539D8}" presName="parentText" presStyleLbl="node1" presStyleIdx="2" presStyleCnt="7">
        <dgm:presLayoutVars>
          <dgm:chMax val="0"/>
          <dgm:bulletEnabled val="1"/>
        </dgm:presLayoutVars>
      </dgm:prSet>
      <dgm:spPr/>
      <dgm:t>
        <a:bodyPr/>
        <a:lstStyle/>
        <a:p>
          <a:endParaRPr lang="zh-CN" altLang="en-US"/>
        </a:p>
      </dgm:t>
    </dgm:pt>
    <dgm:pt modelId="{E576BCFD-F840-744A-8DFB-568A0C25F2C8}" type="pres">
      <dgm:prSet presAssocID="{2F4BC9C8-A6A8-464D-B05C-F3ECB83539D8}" presName="negativeSpace" presStyleCnt="0"/>
      <dgm:spPr/>
    </dgm:pt>
    <dgm:pt modelId="{3C9AA9E4-872F-4945-B7C1-0339766A52F7}" type="pres">
      <dgm:prSet presAssocID="{2F4BC9C8-A6A8-464D-B05C-F3ECB83539D8}" presName="childText" presStyleLbl="conFgAcc1" presStyleIdx="2" presStyleCnt="7">
        <dgm:presLayoutVars>
          <dgm:bulletEnabled val="1"/>
        </dgm:presLayoutVars>
      </dgm:prSet>
      <dgm:spPr>
        <a:solidFill>
          <a:schemeClr val="bg1"/>
        </a:solidFill>
        <a:ln>
          <a:solidFill>
            <a:srgbClr val="D84784"/>
          </a:solidFill>
        </a:ln>
      </dgm:spPr>
    </dgm:pt>
    <dgm:pt modelId="{62603E3A-013B-2C49-9FF3-A19B767602FF}" type="pres">
      <dgm:prSet presAssocID="{AE8E3987-268A-5B44-B871-7F1FE3240029}" presName="spaceBetweenRectangles" presStyleCnt="0"/>
      <dgm:spPr/>
    </dgm:pt>
    <dgm:pt modelId="{3E9E7786-B677-4B19-ABF9-67408B5CBDCE}" type="pres">
      <dgm:prSet presAssocID="{25754864-6334-4204-95E1-8E33C313196B}" presName="parentLin" presStyleCnt="0"/>
      <dgm:spPr/>
    </dgm:pt>
    <dgm:pt modelId="{5F40B750-9710-4E89-A23A-0DEDE5868646}" type="pres">
      <dgm:prSet presAssocID="{25754864-6334-4204-95E1-8E33C313196B}" presName="parentLeftMargin" presStyleLbl="node1" presStyleIdx="2" presStyleCnt="7"/>
      <dgm:spPr/>
      <dgm:t>
        <a:bodyPr/>
        <a:lstStyle/>
        <a:p>
          <a:endParaRPr lang="zh-CN" altLang="en-US"/>
        </a:p>
      </dgm:t>
    </dgm:pt>
    <dgm:pt modelId="{CC2FF4FA-8944-44DF-AE51-7C945FB1A9A6}" type="pres">
      <dgm:prSet presAssocID="{25754864-6334-4204-95E1-8E33C313196B}" presName="parentText" presStyleLbl="node1" presStyleIdx="3" presStyleCnt="7">
        <dgm:presLayoutVars>
          <dgm:chMax val="0"/>
          <dgm:bulletEnabled val="1"/>
        </dgm:presLayoutVars>
      </dgm:prSet>
      <dgm:spPr/>
      <dgm:t>
        <a:bodyPr/>
        <a:lstStyle/>
        <a:p>
          <a:endParaRPr lang="zh-CN" altLang="en-US"/>
        </a:p>
      </dgm:t>
    </dgm:pt>
    <dgm:pt modelId="{42738655-CFAB-4CBC-885C-A75DE43F8409}" type="pres">
      <dgm:prSet presAssocID="{25754864-6334-4204-95E1-8E33C313196B}" presName="negativeSpace" presStyleCnt="0"/>
      <dgm:spPr/>
    </dgm:pt>
    <dgm:pt modelId="{484417D3-200F-45DD-A00D-FB0656BB43A7}" type="pres">
      <dgm:prSet presAssocID="{25754864-6334-4204-95E1-8E33C313196B}" presName="childText" presStyleLbl="conFgAcc1" presStyleIdx="3" presStyleCnt="7">
        <dgm:presLayoutVars>
          <dgm:bulletEnabled val="1"/>
        </dgm:presLayoutVars>
      </dgm:prSet>
      <dgm:spPr/>
    </dgm:pt>
    <dgm:pt modelId="{47469661-E379-4261-861A-C0A42531C6C3}" type="pres">
      <dgm:prSet presAssocID="{FA18D4B6-9AB7-4057-985B-12E0B74E7A8E}" presName="spaceBetweenRectangles" presStyleCnt="0"/>
      <dgm:spPr/>
    </dgm:pt>
    <dgm:pt modelId="{344D9C53-BECD-40CD-8514-D48AF98E7945}" type="pres">
      <dgm:prSet presAssocID="{B8BA5B58-24F0-4C23-9AD6-1EAE47FA149E}" presName="parentLin" presStyleCnt="0"/>
      <dgm:spPr/>
    </dgm:pt>
    <dgm:pt modelId="{016E5ECD-207F-4DBE-A37E-E91BA077A439}" type="pres">
      <dgm:prSet presAssocID="{B8BA5B58-24F0-4C23-9AD6-1EAE47FA149E}" presName="parentLeftMargin" presStyleLbl="node1" presStyleIdx="3" presStyleCnt="7"/>
      <dgm:spPr/>
      <dgm:t>
        <a:bodyPr/>
        <a:lstStyle/>
        <a:p>
          <a:endParaRPr lang="zh-CN" altLang="en-US"/>
        </a:p>
      </dgm:t>
    </dgm:pt>
    <dgm:pt modelId="{D98386BD-455C-41DF-9C62-ADAC87022421}" type="pres">
      <dgm:prSet presAssocID="{B8BA5B58-24F0-4C23-9AD6-1EAE47FA149E}" presName="parentText" presStyleLbl="node1" presStyleIdx="4" presStyleCnt="7">
        <dgm:presLayoutVars>
          <dgm:chMax val="0"/>
          <dgm:bulletEnabled val="1"/>
        </dgm:presLayoutVars>
      </dgm:prSet>
      <dgm:spPr/>
      <dgm:t>
        <a:bodyPr/>
        <a:lstStyle/>
        <a:p>
          <a:endParaRPr lang="zh-CN" altLang="en-US"/>
        </a:p>
      </dgm:t>
    </dgm:pt>
    <dgm:pt modelId="{8AC10B91-2005-4208-BE22-955FA2A463AD}" type="pres">
      <dgm:prSet presAssocID="{B8BA5B58-24F0-4C23-9AD6-1EAE47FA149E}" presName="negativeSpace" presStyleCnt="0"/>
      <dgm:spPr/>
    </dgm:pt>
    <dgm:pt modelId="{AD8CE94C-0FB2-4B35-B842-2C94A72B2A45}" type="pres">
      <dgm:prSet presAssocID="{B8BA5B58-24F0-4C23-9AD6-1EAE47FA149E}" presName="childText" presStyleLbl="conFgAcc1" presStyleIdx="4" presStyleCnt="7">
        <dgm:presLayoutVars>
          <dgm:bulletEnabled val="1"/>
        </dgm:presLayoutVars>
      </dgm:prSet>
      <dgm:spPr/>
    </dgm:pt>
    <dgm:pt modelId="{40B78696-ED0C-49D7-B3B7-FD2586E4FC9B}" type="pres">
      <dgm:prSet presAssocID="{6E8A2A9B-C2C3-4778-A94D-862D7AE480D4}" presName="spaceBetweenRectangles" presStyleCnt="0"/>
      <dgm:spPr/>
    </dgm:pt>
    <dgm:pt modelId="{E5818672-02DD-0148-A839-568E50EB7170}" type="pres">
      <dgm:prSet presAssocID="{6AAC080D-2092-2F49-A575-827036179211}" presName="parentLin" presStyleCnt="0"/>
      <dgm:spPr/>
    </dgm:pt>
    <dgm:pt modelId="{E9D351C4-DCB0-CE43-8384-37B20B794ED6}" type="pres">
      <dgm:prSet presAssocID="{6AAC080D-2092-2F49-A575-827036179211}" presName="parentLeftMargin" presStyleLbl="node1" presStyleIdx="4" presStyleCnt="7"/>
      <dgm:spPr/>
      <dgm:t>
        <a:bodyPr/>
        <a:lstStyle/>
        <a:p>
          <a:endParaRPr lang="zh-CN" altLang="en-US"/>
        </a:p>
      </dgm:t>
    </dgm:pt>
    <dgm:pt modelId="{775FAD93-F2BB-1043-97A5-663C20E4ED35}" type="pres">
      <dgm:prSet presAssocID="{6AAC080D-2092-2F49-A575-827036179211}" presName="parentText" presStyleLbl="node1" presStyleIdx="5" presStyleCnt="7">
        <dgm:presLayoutVars>
          <dgm:chMax val="0"/>
          <dgm:bulletEnabled val="1"/>
        </dgm:presLayoutVars>
      </dgm:prSet>
      <dgm:spPr/>
      <dgm:t>
        <a:bodyPr/>
        <a:lstStyle/>
        <a:p>
          <a:endParaRPr lang="zh-CN" altLang="en-US"/>
        </a:p>
      </dgm:t>
    </dgm:pt>
    <dgm:pt modelId="{249FDA7E-1CA3-554E-849A-EC484C2837AD}" type="pres">
      <dgm:prSet presAssocID="{6AAC080D-2092-2F49-A575-827036179211}" presName="negativeSpace" presStyleCnt="0"/>
      <dgm:spPr/>
    </dgm:pt>
    <dgm:pt modelId="{D3DC8966-D324-EB4D-8257-31A4BF7278B6}" type="pres">
      <dgm:prSet presAssocID="{6AAC080D-2092-2F49-A575-827036179211}" presName="childText" presStyleLbl="conFgAcc1" presStyleIdx="5" presStyleCnt="7">
        <dgm:presLayoutVars>
          <dgm:bulletEnabled val="1"/>
        </dgm:presLayoutVars>
      </dgm:prSet>
      <dgm:spPr/>
    </dgm:pt>
    <dgm:pt modelId="{21FB8A49-9D8F-4AAF-B287-073C8DE6F091}" type="pres">
      <dgm:prSet presAssocID="{ED355398-05CB-D848-9CA8-F2F48ECACFBD}" presName="spaceBetweenRectangles" presStyleCnt="0"/>
      <dgm:spPr/>
    </dgm:pt>
    <dgm:pt modelId="{9BCA3189-0EE2-46B1-9FBC-EB20D5C85DB6}" type="pres">
      <dgm:prSet presAssocID="{42808AB9-2C96-477D-86AE-2F723C9805F2}" presName="parentLin" presStyleCnt="0"/>
      <dgm:spPr/>
    </dgm:pt>
    <dgm:pt modelId="{1E86DC2C-C84E-4103-B225-E19E2788F442}" type="pres">
      <dgm:prSet presAssocID="{42808AB9-2C96-477D-86AE-2F723C9805F2}" presName="parentLeftMargin" presStyleLbl="node1" presStyleIdx="5" presStyleCnt="7"/>
      <dgm:spPr/>
      <dgm:t>
        <a:bodyPr/>
        <a:lstStyle/>
        <a:p>
          <a:endParaRPr lang="zh-CN" altLang="en-US"/>
        </a:p>
      </dgm:t>
    </dgm:pt>
    <dgm:pt modelId="{121223BB-4F0A-4190-98B7-7BEAF9455A32}" type="pres">
      <dgm:prSet presAssocID="{42808AB9-2C96-477D-86AE-2F723C9805F2}" presName="parentText" presStyleLbl="node1" presStyleIdx="6" presStyleCnt="7">
        <dgm:presLayoutVars>
          <dgm:chMax val="0"/>
          <dgm:bulletEnabled val="1"/>
        </dgm:presLayoutVars>
      </dgm:prSet>
      <dgm:spPr/>
      <dgm:t>
        <a:bodyPr/>
        <a:lstStyle/>
        <a:p>
          <a:endParaRPr lang="zh-CN" altLang="en-US"/>
        </a:p>
      </dgm:t>
    </dgm:pt>
    <dgm:pt modelId="{91795BD0-C6F8-4326-99D3-AD97F514EBEF}" type="pres">
      <dgm:prSet presAssocID="{42808AB9-2C96-477D-86AE-2F723C9805F2}" presName="negativeSpace" presStyleCnt="0"/>
      <dgm:spPr/>
    </dgm:pt>
    <dgm:pt modelId="{ECA0D72C-0B50-4171-B642-E8135FDA6AA3}" type="pres">
      <dgm:prSet presAssocID="{42808AB9-2C96-477D-86AE-2F723C9805F2}" presName="childText" presStyleLbl="conFgAcc1" presStyleIdx="6" presStyleCnt="7">
        <dgm:presLayoutVars>
          <dgm:bulletEnabled val="1"/>
        </dgm:presLayoutVars>
      </dgm:prSet>
      <dgm:spPr/>
    </dgm:pt>
  </dgm:ptLst>
  <dgm:cxnLst>
    <dgm:cxn modelId="{8C92390B-ED34-4704-A1A9-F4E2813A331E}" type="presOf" srcId="{42808AB9-2C96-477D-86AE-2F723C9805F2}" destId="{121223BB-4F0A-4190-98B7-7BEAF9455A32}" srcOrd="1" destOrd="0" presId="urn:microsoft.com/office/officeart/2005/8/layout/list1#2"/>
    <dgm:cxn modelId="{67B79870-A414-4A9A-A1AC-0801356CD320}" type="presOf" srcId="{6772307E-96DB-8A47-A203-40A9CB5A2E50}" destId="{778A640A-DBFE-2942-A714-1B0254D20823}" srcOrd="0" destOrd="0" presId="urn:microsoft.com/office/officeart/2005/8/layout/list1#2"/>
    <dgm:cxn modelId="{E80FB0F7-E8D2-4FBD-96EA-AFDBC9EB6028}" type="presOf" srcId="{B8BA5B58-24F0-4C23-9AD6-1EAE47FA149E}" destId="{016E5ECD-207F-4DBE-A37E-E91BA077A439}" srcOrd="0" destOrd="0" presId="urn:microsoft.com/office/officeart/2005/8/layout/list1#2"/>
    <dgm:cxn modelId="{F2302054-858A-4BEB-A789-D345918AF84E}" srcId="{21A8838B-C04D-4546-9054-CD5717EF203A}" destId="{B8BA5B58-24F0-4C23-9AD6-1EAE47FA149E}" srcOrd="4" destOrd="0" parTransId="{B37B7069-65C7-427E-B27C-DE16EC21FC5C}" sibTransId="{6E8A2A9B-C2C3-4778-A94D-862D7AE480D4}"/>
    <dgm:cxn modelId="{1A2BC0F2-C125-42C3-B8B8-FEABF9F1042D}" type="presOf" srcId="{D0F03746-E7CB-EF4D-A185-5C8BACD43A1A}" destId="{BD037B43-57FC-3043-A7CC-ABD5BF1D9823}" srcOrd="0" destOrd="0" presId="urn:microsoft.com/office/officeart/2005/8/layout/list1#2"/>
    <dgm:cxn modelId="{39C70225-0A73-4A54-A15E-C7B502FCE077}" type="presOf" srcId="{D0F03746-E7CB-EF4D-A185-5C8BACD43A1A}" destId="{1C144E8B-B296-8946-A301-8A953AEED37C}" srcOrd="1" destOrd="0" presId="urn:microsoft.com/office/officeart/2005/8/layout/list1#2"/>
    <dgm:cxn modelId="{A10F418E-E921-42FD-ABDC-02D3F32D4774}" srcId="{21A8838B-C04D-4546-9054-CD5717EF203A}" destId="{6772307E-96DB-8A47-A203-40A9CB5A2E50}" srcOrd="1" destOrd="0" parTransId="{9021FF1A-2476-224E-96B2-F2921337E311}" sibTransId="{FB56503F-B352-5545-9584-E35B8AF51506}"/>
    <dgm:cxn modelId="{6D01A877-52B4-4E4F-BCF4-1CF1DCE093DC}" type="presOf" srcId="{6AAC080D-2092-2F49-A575-827036179211}" destId="{775FAD93-F2BB-1043-97A5-663C20E4ED35}" srcOrd="1" destOrd="0" presId="urn:microsoft.com/office/officeart/2005/8/layout/list1#2"/>
    <dgm:cxn modelId="{8CC1A79D-A492-4884-B582-EEC4BCCDBC72}" type="presOf" srcId="{B8BA5B58-24F0-4C23-9AD6-1EAE47FA149E}" destId="{D98386BD-455C-41DF-9C62-ADAC87022421}" srcOrd="1" destOrd="0" presId="urn:microsoft.com/office/officeart/2005/8/layout/list1#2"/>
    <dgm:cxn modelId="{6849DA3F-CD69-4289-8F56-09CF6DBE5C0E}" type="presOf" srcId="{2F4BC9C8-A6A8-464D-B05C-F3ECB83539D8}" destId="{B2E291CC-D8C0-6044-A564-97BD69DD012D}" srcOrd="1" destOrd="0" presId="urn:microsoft.com/office/officeart/2005/8/layout/list1#2"/>
    <dgm:cxn modelId="{0CEA91D0-65F5-4FB0-B2BB-13489415B86B}" srcId="{21A8838B-C04D-4546-9054-CD5717EF203A}" destId="{25754864-6334-4204-95E1-8E33C313196B}" srcOrd="3" destOrd="0" parTransId="{F680723D-C01C-473C-98E7-824DB43DFBA4}" sibTransId="{FA18D4B6-9AB7-4057-985B-12E0B74E7A8E}"/>
    <dgm:cxn modelId="{BF4D7979-C4B5-425E-BEB0-94AB134F7DA2}" srcId="{21A8838B-C04D-4546-9054-CD5717EF203A}" destId="{D0F03746-E7CB-EF4D-A185-5C8BACD43A1A}" srcOrd="0" destOrd="0" parTransId="{98C2B6CA-AED8-8243-8304-2DF73758DA9B}" sibTransId="{4DF4E4CD-62E2-9846-A030-157401BE2665}"/>
    <dgm:cxn modelId="{ACEB2E44-5F72-4248-843F-DEF0150702EE}" srcId="{21A8838B-C04D-4546-9054-CD5717EF203A}" destId="{6AAC080D-2092-2F49-A575-827036179211}" srcOrd="5" destOrd="0" parTransId="{563EAFC4-2582-2C47-8F24-AE61EB685C4B}" sibTransId="{ED355398-05CB-D848-9CA8-F2F48ECACFBD}"/>
    <dgm:cxn modelId="{89DB57C0-61C4-4CD5-A2E3-4009BAEDC4B0}" type="presOf" srcId="{21A8838B-C04D-4546-9054-CD5717EF203A}" destId="{3B21D3CD-2857-894E-A1A9-6FF9D46A9DD7}" srcOrd="0" destOrd="0" presId="urn:microsoft.com/office/officeart/2005/8/layout/list1#2"/>
    <dgm:cxn modelId="{12127CCC-E5C4-4364-9FC5-CD4031422419}" srcId="{21A8838B-C04D-4546-9054-CD5717EF203A}" destId="{2F4BC9C8-A6A8-464D-B05C-F3ECB83539D8}" srcOrd="2" destOrd="0" parTransId="{B152627D-CDED-5540-B5DA-818D0C65B5E8}" sibTransId="{AE8E3987-268A-5B44-B871-7F1FE3240029}"/>
    <dgm:cxn modelId="{E21278D0-88D6-421D-86F1-9848F5B4D41B}" type="presOf" srcId="{6772307E-96DB-8A47-A203-40A9CB5A2E50}" destId="{93F640DA-4A59-1A49-BAEB-7D093EC1D38E}" srcOrd="1" destOrd="0" presId="urn:microsoft.com/office/officeart/2005/8/layout/list1#2"/>
    <dgm:cxn modelId="{19BBE11B-255C-4BB5-9BB3-C585B1E92BFA}" srcId="{21A8838B-C04D-4546-9054-CD5717EF203A}" destId="{42808AB9-2C96-477D-86AE-2F723C9805F2}" srcOrd="6" destOrd="0" parTransId="{D822556C-DC7D-4CBD-9C7E-B29A8BA2DC52}" sibTransId="{EB543816-0BA8-4278-8EBD-E8E7B01E871E}"/>
    <dgm:cxn modelId="{C0BBD80E-2A43-439A-BB34-EA4CDECADEB0}" type="presOf" srcId="{25754864-6334-4204-95E1-8E33C313196B}" destId="{CC2FF4FA-8944-44DF-AE51-7C945FB1A9A6}" srcOrd="1" destOrd="0" presId="urn:microsoft.com/office/officeart/2005/8/layout/list1#2"/>
    <dgm:cxn modelId="{E0834132-76A2-46B4-A2F1-DCA98982312B}" type="presOf" srcId="{25754864-6334-4204-95E1-8E33C313196B}" destId="{5F40B750-9710-4E89-A23A-0DEDE5868646}" srcOrd="0" destOrd="0" presId="urn:microsoft.com/office/officeart/2005/8/layout/list1#2"/>
    <dgm:cxn modelId="{7406B658-C52D-496D-9605-D2468539D4EB}" type="presOf" srcId="{6AAC080D-2092-2F49-A575-827036179211}" destId="{E9D351C4-DCB0-CE43-8384-37B20B794ED6}" srcOrd="0" destOrd="0" presId="urn:microsoft.com/office/officeart/2005/8/layout/list1#2"/>
    <dgm:cxn modelId="{7FFF1463-5933-41E8-A600-2FFDE1DB4A3F}" type="presOf" srcId="{2F4BC9C8-A6A8-464D-B05C-F3ECB83539D8}" destId="{827EFB1D-EE82-7047-A98D-5017D573CACC}" srcOrd="0" destOrd="0" presId="urn:microsoft.com/office/officeart/2005/8/layout/list1#2"/>
    <dgm:cxn modelId="{EB6FF79A-AFD7-41BE-B8A8-5CC5275384C8}" type="presOf" srcId="{42808AB9-2C96-477D-86AE-2F723C9805F2}" destId="{1E86DC2C-C84E-4103-B225-E19E2788F442}" srcOrd="0" destOrd="0" presId="urn:microsoft.com/office/officeart/2005/8/layout/list1#2"/>
    <dgm:cxn modelId="{BCD89EF2-3FB3-459E-8E62-1EF0D787F37F}" type="presParOf" srcId="{3B21D3CD-2857-894E-A1A9-6FF9D46A9DD7}" destId="{C35BDA3A-546A-3744-B6C6-B39A8F9AED0C}" srcOrd="0" destOrd="0" presId="urn:microsoft.com/office/officeart/2005/8/layout/list1#2"/>
    <dgm:cxn modelId="{EB4E56CC-10E0-488C-9C41-6E7A0B9AD398}" type="presParOf" srcId="{C35BDA3A-546A-3744-B6C6-B39A8F9AED0C}" destId="{BD037B43-57FC-3043-A7CC-ABD5BF1D9823}" srcOrd="0" destOrd="0" presId="urn:microsoft.com/office/officeart/2005/8/layout/list1#2"/>
    <dgm:cxn modelId="{CFE76E1C-4E52-44BB-8836-3616AC657801}" type="presParOf" srcId="{C35BDA3A-546A-3744-B6C6-B39A8F9AED0C}" destId="{1C144E8B-B296-8946-A301-8A953AEED37C}" srcOrd="1" destOrd="0" presId="urn:microsoft.com/office/officeart/2005/8/layout/list1#2"/>
    <dgm:cxn modelId="{9A4B62D5-D338-4065-A09D-F0607ACB95DC}" type="presParOf" srcId="{3B21D3CD-2857-894E-A1A9-6FF9D46A9DD7}" destId="{49DFB157-F9E0-2943-A5F1-58748D3C9CD4}" srcOrd="1" destOrd="0" presId="urn:microsoft.com/office/officeart/2005/8/layout/list1#2"/>
    <dgm:cxn modelId="{F14D15E3-FBEF-4655-A894-81E9CA11CF8B}" type="presParOf" srcId="{3B21D3CD-2857-894E-A1A9-6FF9D46A9DD7}" destId="{C00D8C82-8D4C-FD46-897D-50D4A55D294C}" srcOrd="2" destOrd="0" presId="urn:microsoft.com/office/officeart/2005/8/layout/list1#2"/>
    <dgm:cxn modelId="{87864329-A0E9-4006-9E45-0B716AE7F4A7}" type="presParOf" srcId="{3B21D3CD-2857-894E-A1A9-6FF9D46A9DD7}" destId="{2653122B-7826-8340-AD8F-92A3671E8AB0}" srcOrd="3" destOrd="0" presId="urn:microsoft.com/office/officeart/2005/8/layout/list1#2"/>
    <dgm:cxn modelId="{069894DD-A299-4E03-B739-BA18B8772C40}" type="presParOf" srcId="{3B21D3CD-2857-894E-A1A9-6FF9D46A9DD7}" destId="{1DA0562A-04CC-944B-88F0-42BE3FE346BC}" srcOrd="4" destOrd="0" presId="urn:microsoft.com/office/officeart/2005/8/layout/list1#2"/>
    <dgm:cxn modelId="{45A3F649-5C44-4D58-86E2-AC52D3774650}" type="presParOf" srcId="{1DA0562A-04CC-944B-88F0-42BE3FE346BC}" destId="{778A640A-DBFE-2942-A714-1B0254D20823}" srcOrd="0" destOrd="0" presId="urn:microsoft.com/office/officeart/2005/8/layout/list1#2"/>
    <dgm:cxn modelId="{1A539DA2-4ADE-4EFE-928F-C35E1968FD31}" type="presParOf" srcId="{1DA0562A-04CC-944B-88F0-42BE3FE346BC}" destId="{93F640DA-4A59-1A49-BAEB-7D093EC1D38E}" srcOrd="1" destOrd="0" presId="urn:microsoft.com/office/officeart/2005/8/layout/list1#2"/>
    <dgm:cxn modelId="{0C3C4B2B-E232-43BF-916A-87141FE33760}" type="presParOf" srcId="{3B21D3CD-2857-894E-A1A9-6FF9D46A9DD7}" destId="{80C4BF35-8950-1948-9CA6-328EF78A368D}" srcOrd="5" destOrd="0" presId="urn:microsoft.com/office/officeart/2005/8/layout/list1#2"/>
    <dgm:cxn modelId="{0770026F-5D45-40E4-AC02-1DE3B7EF7D8F}" type="presParOf" srcId="{3B21D3CD-2857-894E-A1A9-6FF9D46A9DD7}" destId="{CCBDC40A-28FF-E04D-903E-86222D5BFF00}" srcOrd="6" destOrd="0" presId="urn:microsoft.com/office/officeart/2005/8/layout/list1#2"/>
    <dgm:cxn modelId="{45CD9F95-DC56-40F2-8793-FABC1B702F1E}" type="presParOf" srcId="{3B21D3CD-2857-894E-A1A9-6FF9D46A9DD7}" destId="{F1A9DE75-8D22-B142-9490-B94C5F0854A8}" srcOrd="7" destOrd="0" presId="urn:microsoft.com/office/officeart/2005/8/layout/list1#2"/>
    <dgm:cxn modelId="{AAE8B180-772C-4387-863B-8B0D42DA2021}" type="presParOf" srcId="{3B21D3CD-2857-894E-A1A9-6FF9D46A9DD7}" destId="{8802819C-4FCE-2D41-9B91-7F49B0DF2F79}" srcOrd="8" destOrd="0" presId="urn:microsoft.com/office/officeart/2005/8/layout/list1#2"/>
    <dgm:cxn modelId="{0F193B7D-BCA1-4B7A-9D61-8B73723A6851}" type="presParOf" srcId="{8802819C-4FCE-2D41-9B91-7F49B0DF2F79}" destId="{827EFB1D-EE82-7047-A98D-5017D573CACC}" srcOrd="0" destOrd="0" presId="urn:microsoft.com/office/officeart/2005/8/layout/list1#2"/>
    <dgm:cxn modelId="{5F6D7AFD-D77B-4B1A-97E9-DC17602BFA2C}" type="presParOf" srcId="{8802819C-4FCE-2D41-9B91-7F49B0DF2F79}" destId="{B2E291CC-D8C0-6044-A564-97BD69DD012D}" srcOrd="1" destOrd="0" presId="urn:microsoft.com/office/officeart/2005/8/layout/list1#2"/>
    <dgm:cxn modelId="{3FBBE1D2-5B2B-45C5-AD8C-6D28DCBD8A6B}" type="presParOf" srcId="{3B21D3CD-2857-894E-A1A9-6FF9D46A9DD7}" destId="{E576BCFD-F840-744A-8DFB-568A0C25F2C8}" srcOrd="9" destOrd="0" presId="urn:microsoft.com/office/officeart/2005/8/layout/list1#2"/>
    <dgm:cxn modelId="{C7402646-28CF-4241-9479-ABAD38F7CDCE}" type="presParOf" srcId="{3B21D3CD-2857-894E-A1A9-6FF9D46A9DD7}" destId="{3C9AA9E4-872F-4945-B7C1-0339766A52F7}" srcOrd="10" destOrd="0" presId="urn:microsoft.com/office/officeart/2005/8/layout/list1#2"/>
    <dgm:cxn modelId="{6FE3FF9D-934C-4C30-A6B7-018113C38CEF}" type="presParOf" srcId="{3B21D3CD-2857-894E-A1A9-6FF9D46A9DD7}" destId="{62603E3A-013B-2C49-9FF3-A19B767602FF}" srcOrd="11" destOrd="0" presId="urn:microsoft.com/office/officeart/2005/8/layout/list1#2"/>
    <dgm:cxn modelId="{4572AA5A-F8C3-4893-811D-20AB4BBC3629}" type="presParOf" srcId="{3B21D3CD-2857-894E-A1A9-6FF9D46A9DD7}" destId="{3E9E7786-B677-4B19-ABF9-67408B5CBDCE}" srcOrd="12" destOrd="0" presId="urn:microsoft.com/office/officeart/2005/8/layout/list1#2"/>
    <dgm:cxn modelId="{0EA5AEA5-EE95-4A5F-BEA6-C11F8CA8C7BE}" type="presParOf" srcId="{3E9E7786-B677-4B19-ABF9-67408B5CBDCE}" destId="{5F40B750-9710-4E89-A23A-0DEDE5868646}" srcOrd="0" destOrd="0" presId="urn:microsoft.com/office/officeart/2005/8/layout/list1#2"/>
    <dgm:cxn modelId="{D97AB4B5-A63B-4712-9998-662D76D05ACB}" type="presParOf" srcId="{3E9E7786-B677-4B19-ABF9-67408B5CBDCE}" destId="{CC2FF4FA-8944-44DF-AE51-7C945FB1A9A6}" srcOrd="1" destOrd="0" presId="urn:microsoft.com/office/officeart/2005/8/layout/list1#2"/>
    <dgm:cxn modelId="{00D48FFA-EE9F-4781-971D-4BE273A4FE04}" type="presParOf" srcId="{3B21D3CD-2857-894E-A1A9-6FF9D46A9DD7}" destId="{42738655-CFAB-4CBC-885C-A75DE43F8409}" srcOrd="13" destOrd="0" presId="urn:microsoft.com/office/officeart/2005/8/layout/list1#2"/>
    <dgm:cxn modelId="{E8E81673-9886-480D-9418-876C726239D6}" type="presParOf" srcId="{3B21D3CD-2857-894E-A1A9-6FF9D46A9DD7}" destId="{484417D3-200F-45DD-A00D-FB0656BB43A7}" srcOrd="14" destOrd="0" presId="urn:microsoft.com/office/officeart/2005/8/layout/list1#2"/>
    <dgm:cxn modelId="{810A5618-1314-4843-B910-6518AFE34BBC}" type="presParOf" srcId="{3B21D3CD-2857-894E-A1A9-6FF9D46A9DD7}" destId="{47469661-E379-4261-861A-C0A42531C6C3}" srcOrd="15" destOrd="0" presId="urn:microsoft.com/office/officeart/2005/8/layout/list1#2"/>
    <dgm:cxn modelId="{1AFDD3C7-6F9E-451A-8617-6606A0790FF6}" type="presParOf" srcId="{3B21D3CD-2857-894E-A1A9-6FF9D46A9DD7}" destId="{344D9C53-BECD-40CD-8514-D48AF98E7945}" srcOrd="16" destOrd="0" presId="urn:microsoft.com/office/officeart/2005/8/layout/list1#2"/>
    <dgm:cxn modelId="{E8FE2643-0DC6-4EDF-AB29-9339BC8F9B36}" type="presParOf" srcId="{344D9C53-BECD-40CD-8514-D48AF98E7945}" destId="{016E5ECD-207F-4DBE-A37E-E91BA077A439}" srcOrd="0" destOrd="0" presId="urn:microsoft.com/office/officeart/2005/8/layout/list1#2"/>
    <dgm:cxn modelId="{2B6022D6-B8E5-4D82-A106-FD779D8ABC49}" type="presParOf" srcId="{344D9C53-BECD-40CD-8514-D48AF98E7945}" destId="{D98386BD-455C-41DF-9C62-ADAC87022421}" srcOrd="1" destOrd="0" presId="urn:microsoft.com/office/officeart/2005/8/layout/list1#2"/>
    <dgm:cxn modelId="{E6BD0A2F-434B-41F4-A6BC-A57B6CE78F4A}" type="presParOf" srcId="{3B21D3CD-2857-894E-A1A9-6FF9D46A9DD7}" destId="{8AC10B91-2005-4208-BE22-955FA2A463AD}" srcOrd="17" destOrd="0" presId="urn:microsoft.com/office/officeart/2005/8/layout/list1#2"/>
    <dgm:cxn modelId="{C1E30BD8-00F2-4915-A1CD-E266EC44E4C9}" type="presParOf" srcId="{3B21D3CD-2857-894E-A1A9-6FF9D46A9DD7}" destId="{AD8CE94C-0FB2-4B35-B842-2C94A72B2A45}" srcOrd="18" destOrd="0" presId="urn:microsoft.com/office/officeart/2005/8/layout/list1#2"/>
    <dgm:cxn modelId="{5587E856-CA3D-489D-B64C-8E0464CE6123}" type="presParOf" srcId="{3B21D3CD-2857-894E-A1A9-6FF9D46A9DD7}" destId="{40B78696-ED0C-49D7-B3B7-FD2586E4FC9B}" srcOrd="19" destOrd="0" presId="urn:microsoft.com/office/officeart/2005/8/layout/list1#2"/>
    <dgm:cxn modelId="{AE4B3E07-D641-49B6-BEF1-BEDEE0AC29DA}" type="presParOf" srcId="{3B21D3CD-2857-894E-A1A9-6FF9D46A9DD7}" destId="{E5818672-02DD-0148-A839-568E50EB7170}" srcOrd="20" destOrd="0" presId="urn:microsoft.com/office/officeart/2005/8/layout/list1#2"/>
    <dgm:cxn modelId="{EB5ED486-50CA-4BD4-AA7C-3D62A13D9D21}" type="presParOf" srcId="{E5818672-02DD-0148-A839-568E50EB7170}" destId="{E9D351C4-DCB0-CE43-8384-37B20B794ED6}" srcOrd="0" destOrd="0" presId="urn:microsoft.com/office/officeart/2005/8/layout/list1#2"/>
    <dgm:cxn modelId="{7D699DC1-ABDE-40DF-A507-43DE7E6C41C5}" type="presParOf" srcId="{E5818672-02DD-0148-A839-568E50EB7170}" destId="{775FAD93-F2BB-1043-97A5-663C20E4ED35}" srcOrd="1" destOrd="0" presId="urn:microsoft.com/office/officeart/2005/8/layout/list1#2"/>
    <dgm:cxn modelId="{44B29902-4516-4021-96EF-2002FA39D29E}" type="presParOf" srcId="{3B21D3CD-2857-894E-A1A9-6FF9D46A9DD7}" destId="{249FDA7E-1CA3-554E-849A-EC484C2837AD}" srcOrd="21" destOrd="0" presId="urn:microsoft.com/office/officeart/2005/8/layout/list1#2"/>
    <dgm:cxn modelId="{B1B03BBC-7AD2-4A2B-B27C-7EFE17BA8563}" type="presParOf" srcId="{3B21D3CD-2857-894E-A1A9-6FF9D46A9DD7}" destId="{D3DC8966-D324-EB4D-8257-31A4BF7278B6}" srcOrd="22" destOrd="0" presId="urn:microsoft.com/office/officeart/2005/8/layout/list1#2"/>
    <dgm:cxn modelId="{9249262B-C8B7-45D6-97BD-904CB76699D0}" type="presParOf" srcId="{3B21D3CD-2857-894E-A1A9-6FF9D46A9DD7}" destId="{21FB8A49-9D8F-4AAF-B287-073C8DE6F091}" srcOrd="23" destOrd="0" presId="urn:microsoft.com/office/officeart/2005/8/layout/list1#2"/>
    <dgm:cxn modelId="{B36C2E97-EFFD-443A-9899-161263A1C079}" type="presParOf" srcId="{3B21D3CD-2857-894E-A1A9-6FF9D46A9DD7}" destId="{9BCA3189-0EE2-46B1-9FBC-EB20D5C85DB6}" srcOrd="24" destOrd="0" presId="urn:microsoft.com/office/officeart/2005/8/layout/list1#2"/>
    <dgm:cxn modelId="{E7A2317B-1433-41CF-92F1-2478B9C07FF4}" type="presParOf" srcId="{9BCA3189-0EE2-46B1-9FBC-EB20D5C85DB6}" destId="{1E86DC2C-C84E-4103-B225-E19E2788F442}" srcOrd="0" destOrd="0" presId="urn:microsoft.com/office/officeart/2005/8/layout/list1#2"/>
    <dgm:cxn modelId="{77FCC7D7-408F-4723-B779-9CBD66CBF6FE}" type="presParOf" srcId="{9BCA3189-0EE2-46B1-9FBC-EB20D5C85DB6}" destId="{121223BB-4F0A-4190-98B7-7BEAF9455A32}" srcOrd="1" destOrd="0" presId="urn:microsoft.com/office/officeart/2005/8/layout/list1#2"/>
    <dgm:cxn modelId="{6DE1A093-D348-4A30-9EE1-EE75CD56E0D4}" type="presParOf" srcId="{3B21D3CD-2857-894E-A1A9-6FF9D46A9DD7}" destId="{91795BD0-C6F8-4326-99D3-AD97F514EBEF}" srcOrd="25" destOrd="0" presId="urn:microsoft.com/office/officeart/2005/8/layout/list1#2"/>
    <dgm:cxn modelId="{19A246C0-2F1F-4375-98BB-A54C3884F771}" type="presParOf" srcId="{3B21D3CD-2857-894E-A1A9-6FF9D46A9DD7}" destId="{ECA0D72C-0B50-4171-B642-E8135FDA6AA3}" srcOrd="26" destOrd="0" presId="urn:microsoft.com/office/officeart/2005/8/layout/list1#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D8C82-8D4C-FD46-897D-50D4A55D294C}">
      <dsp:nvSpPr>
        <dsp:cNvPr id="0" name=""/>
        <dsp:cNvSpPr/>
      </dsp:nvSpPr>
      <dsp:spPr>
        <a:xfrm>
          <a:off x="0" y="256504"/>
          <a:ext cx="5640288" cy="302400"/>
        </a:xfrm>
        <a:prstGeom prst="rect">
          <a:avLst/>
        </a:prstGeom>
        <a:solidFill>
          <a:schemeClr val="bg1"/>
        </a:solidFill>
        <a:ln w="25400" cap="flat" cmpd="sng" algn="ctr">
          <a:solidFill>
            <a:srgbClr val="D84784"/>
          </a:solidFill>
          <a:prstDash val="solid"/>
        </a:ln>
        <a:effectLst/>
      </dsp:spPr>
      <dsp:style>
        <a:lnRef idx="2">
          <a:scrgbClr r="0" g="0" b="0"/>
        </a:lnRef>
        <a:fillRef idx="1">
          <a:scrgbClr r="0" g="0" b="0"/>
        </a:fillRef>
        <a:effectRef idx="0">
          <a:scrgbClr r="0" g="0" b="0"/>
        </a:effectRef>
        <a:fontRef idx="minor"/>
      </dsp:style>
    </dsp:sp>
    <dsp:sp modelId="{1C144E8B-B296-8946-A301-8A953AEED37C}">
      <dsp:nvSpPr>
        <dsp:cNvPr id="0" name=""/>
        <dsp:cNvSpPr/>
      </dsp:nvSpPr>
      <dsp:spPr>
        <a:xfrm>
          <a:off x="300018" y="79384"/>
          <a:ext cx="3948201" cy="354240"/>
        </a:xfrm>
        <a:prstGeom prst="roundRect">
          <a:avLst/>
        </a:prstGeom>
        <a:solidFill>
          <a:srgbClr val="D8478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33" tIns="0" rIns="149233" bIns="0" numCol="1" spcCol="1270" anchor="ctr" anchorCtr="0">
          <a:noAutofit/>
        </a:bodyPr>
        <a:lstStyle/>
        <a:p>
          <a:pPr lvl="0" algn="l" defTabSz="533400" rtl="0">
            <a:lnSpc>
              <a:spcPct val="100000"/>
            </a:lnSpc>
            <a:spcBef>
              <a:spcPct val="0"/>
            </a:spcBef>
            <a:spcAft>
              <a:spcPct val="35000"/>
            </a:spcAft>
          </a:pPr>
          <a:r>
            <a:rPr lang="zh-CN" altLang="en-US" sz="1200" b="0" kern="1200" dirty="0" smtClean="0"/>
            <a:t>认识</a:t>
          </a:r>
          <a:endParaRPr lang="zh-CN" altLang="en-US" sz="1200" b="0" kern="1200" dirty="0"/>
        </a:p>
      </dsp:txBody>
      <dsp:txXfrm>
        <a:off x="317311" y="96677"/>
        <a:ext cx="3913615" cy="319654"/>
      </dsp:txXfrm>
    </dsp:sp>
    <dsp:sp modelId="{CCBDC40A-28FF-E04D-903E-86222D5BFF00}">
      <dsp:nvSpPr>
        <dsp:cNvPr id="0" name=""/>
        <dsp:cNvSpPr/>
      </dsp:nvSpPr>
      <dsp:spPr>
        <a:xfrm>
          <a:off x="0" y="800824"/>
          <a:ext cx="5640288" cy="302400"/>
        </a:xfrm>
        <a:prstGeom prst="rect">
          <a:avLst/>
        </a:prstGeom>
        <a:solidFill>
          <a:schemeClr val="bg1"/>
        </a:solidFill>
        <a:ln w="25400" cap="flat" cmpd="sng" algn="ctr">
          <a:solidFill>
            <a:srgbClr val="D84784"/>
          </a:solidFill>
          <a:prstDash val="solid"/>
        </a:ln>
        <a:effectLst/>
      </dsp:spPr>
      <dsp:style>
        <a:lnRef idx="2">
          <a:scrgbClr r="0" g="0" b="0"/>
        </a:lnRef>
        <a:fillRef idx="1">
          <a:scrgbClr r="0" g="0" b="0"/>
        </a:fillRef>
        <a:effectRef idx="0">
          <a:scrgbClr r="0" g="0" b="0"/>
        </a:effectRef>
        <a:fontRef idx="minor"/>
      </dsp:style>
    </dsp:sp>
    <dsp:sp modelId="{93F640DA-4A59-1A49-BAEB-7D093EC1D38E}">
      <dsp:nvSpPr>
        <dsp:cNvPr id="0" name=""/>
        <dsp:cNvSpPr/>
      </dsp:nvSpPr>
      <dsp:spPr>
        <a:xfrm>
          <a:off x="282014" y="623704"/>
          <a:ext cx="3948201" cy="354240"/>
        </a:xfrm>
        <a:prstGeom prst="roundRect">
          <a:avLst/>
        </a:prstGeom>
        <a:solidFill>
          <a:srgbClr val="D8478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33" tIns="0" rIns="149233" bIns="0" numCol="1" spcCol="1270" anchor="ctr" anchorCtr="0">
          <a:noAutofit/>
        </a:bodyPr>
        <a:lstStyle/>
        <a:p>
          <a:pPr lvl="0" algn="l" defTabSz="533400" rtl="0">
            <a:lnSpc>
              <a:spcPct val="100000"/>
            </a:lnSpc>
            <a:spcBef>
              <a:spcPct val="0"/>
            </a:spcBef>
            <a:spcAft>
              <a:spcPct val="35000"/>
            </a:spcAft>
          </a:pPr>
          <a:r>
            <a:rPr lang="zh-CN" altLang="en-US" sz="1200" kern="1200" dirty="0" smtClean="0"/>
            <a:t>原理</a:t>
          </a:r>
          <a:endParaRPr lang="zh-CN" sz="1200" kern="1200" dirty="0"/>
        </a:p>
      </dsp:txBody>
      <dsp:txXfrm>
        <a:off x="299307" y="640997"/>
        <a:ext cx="3913615" cy="319654"/>
      </dsp:txXfrm>
    </dsp:sp>
    <dsp:sp modelId="{3C9AA9E4-872F-4945-B7C1-0339766A52F7}">
      <dsp:nvSpPr>
        <dsp:cNvPr id="0" name=""/>
        <dsp:cNvSpPr/>
      </dsp:nvSpPr>
      <dsp:spPr>
        <a:xfrm>
          <a:off x="0" y="1345144"/>
          <a:ext cx="5640288" cy="302400"/>
        </a:xfrm>
        <a:prstGeom prst="rect">
          <a:avLst/>
        </a:prstGeom>
        <a:solidFill>
          <a:schemeClr val="bg1"/>
        </a:solidFill>
        <a:ln w="25400" cap="flat" cmpd="sng" algn="ctr">
          <a:solidFill>
            <a:srgbClr val="D84784"/>
          </a:solidFill>
          <a:prstDash val="solid"/>
        </a:ln>
        <a:effectLst/>
      </dsp:spPr>
      <dsp:style>
        <a:lnRef idx="2">
          <a:scrgbClr r="0" g="0" b="0"/>
        </a:lnRef>
        <a:fillRef idx="1">
          <a:scrgbClr r="0" g="0" b="0"/>
        </a:fillRef>
        <a:effectRef idx="0">
          <a:scrgbClr r="0" g="0" b="0"/>
        </a:effectRef>
        <a:fontRef idx="minor"/>
      </dsp:style>
    </dsp:sp>
    <dsp:sp modelId="{B2E291CC-D8C0-6044-A564-97BD69DD012D}">
      <dsp:nvSpPr>
        <dsp:cNvPr id="0" name=""/>
        <dsp:cNvSpPr/>
      </dsp:nvSpPr>
      <dsp:spPr>
        <a:xfrm>
          <a:off x="282014" y="1168024"/>
          <a:ext cx="3948201" cy="354240"/>
        </a:xfrm>
        <a:prstGeom prst="roundRect">
          <a:avLst/>
        </a:prstGeom>
        <a:solidFill>
          <a:srgbClr val="D8478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33" tIns="0" rIns="149233" bIns="0" numCol="1" spcCol="1270" anchor="ctr" anchorCtr="0">
          <a:noAutofit/>
        </a:bodyPr>
        <a:lstStyle/>
        <a:p>
          <a:pPr lvl="0" algn="l" defTabSz="533400" rtl="0">
            <a:lnSpc>
              <a:spcPct val="100000"/>
            </a:lnSpc>
            <a:spcBef>
              <a:spcPct val="0"/>
            </a:spcBef>
            <a:spcAft>
              <a:spcPct val="35000"/>
            </a:spcAft>
          </a:pPr>
          <a:r>
            <a:rPr lang="zh-CN" altLang="en-US" sz="1200" b="0" kern="1200" dirty="0" smtClean="0">
              <a:latin typeface="微软雅黑" panose="020B0503020204020204" pitchFamily="34" charset="-122"/>
              <a:ea typeface="微软雅黑" panose="020B0503020204020204" pitchFamily="34" charset="-122"/>
            </a:rPr>
            <a:t>核心参数配置</a:t>
          </a:r>
        </a:p>
      </dsp:txBody>
      <dsp:txXfrm>
        <a:off x="299307" y="1185317"/>
        <a:ext cx="3913615" cy="319654"/>
      </dsp:txXfrm>
    </dsp:sp>
    <dsp:sp modelId="{484417D3-200F-45DD-A00D-FB0656BB43A7}">
      <dsp:nvSpPr>
        <dsp:cNvPr id="0" name=""/>
        <dsp:cNvSpPr/>
      </dsp:nvSpPr>
      <dsp:spPr>
        <a:xfrm>
          <a:off x="0" y="1889463"/>
          <a:ext cx="5640288" cy="3024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2FF4FA-8944-44DF-AE51-7C945FB1A9A6}">
      <dsp:nvSpPr>
        <dsp:cNvPr id="0" name=""/>
        <dsp:cNvSpPr/>
      </dsp:nvSpPr>
      <dsp:spPr>
        <a:xfrm>
          <a:off x="282014" y="1712344"/>
          <a:ext cx="3948201" cy="354240"/>
        </a:xfrm>
        <a:prstGeom prst="roundRect">
          <a:avLst/>
        </a:prstGeom>
        <a:solidFill>
          <a:srgbClr val="D8478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33" tIns="0" rIns="149233" bIns="0" numCol="1" spcCol="1270" anchor="ctr" anchorCtr="0">
          <a:noAutofit/>
        </a:bodyPr>
        <a:lstStyle/>
        <a:p>
          <a:pPr lvl="0" algn="l" defTabSz="533400" rtl="0">
            <a:lnSpc>
              <a:spcPct val="100000"/>
            </a:lnSpc>
            <a:spcBef>
              <a:spcPct val="0"/>
            </a:spcBef>
            <a:spcAft>
              <a:spcPct val="35000"/>
            </a:spcAft>
          </a:pPr>
          <a:r>
            <a:rPr lang="zh-CN" altLang="en-US" sz="1200" b="0" kern="1200" dirty="0" smtClean="0">
              <a:latin typeface="微软雅黑" panose="020B0503020204020204" pitchFamily="34" charset="-122"/>
              <a:ea typeface="微软雅黑" panose="020B0503020204020204" pitchFamily="34" charset="-122"/>
            </a:rPr>
            <a:t>线程池使用</a:t>
          </a:r>
        </a:p>
      </dsp:txBody>
      <dsp:txXfrm>
        <a:off x="299307" y="1729637"/>
        <a:ext cx="3913615" cy="319654"/>
      </dsp:txXfrm>
    </dsp:sp>
    <dsp:sp modelId="{AD8CE94C-0FB2-4B35-B842-2C94A72B2A45}">
      <dsp:nvSpPr>
        <dsp:cNvPr id="0" name=""/>
        <dsp:cNvSpPr/>
      </dsp:nvSpPr>
      <dsp:spPr>
        <a:xfrm>
          <a:off x="0" y="2433783"/>
          <a:ext cx="5640288" cy="3024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8386BD-455C-41DF-9C62-ADAC87022421}">
      <dsp:nvSpPr>
        <dsp:cNvPr id="0" name=""/>
        <dsp:cNvSpPr/>
      </dsp:nvSpPr>
      <dsp:spPr>
        <a:xfrm>
          <a:off x="282014" y="2256663"/>
          <a:ext cx="3948201" cy="354240"/>
        </a:xfrm>
        <a:prstGeom prst="roundRect">
          <a:avLst/>
        </a:prstGeom>
        <a:solidFill>
          <a:srgbClr val="D8478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33" tIns="0" rIns="149233" bIns="0" numCol="1" spcCol="1270" anchor="ctr" anchorCtr="0">
          <a:noAutofit/>
        </a:bodyPr>
        <a:lstStyle/>
        <a:p>
          <a:pPr lvl="0" algn="l" defTabSz="533400" rtl="0">
            <a:lnSpc>
              <a:spcPct val="100000"/>
            </a:lnSpc>
            <a:spcBef>
              <a:spcPct val="0"/>
            </a:spcBef>
            <a:spcAft>
              <a:spcPct val="35000"/>
            </a:spcAft>
          </a:pPr>
          <a:r>
            <a:rPr lang="zh-CN" altLang="en-US" sz="1200" b="0" kern="1200" dirty="0" smtClean="0">
              <a:latin typeface="微软雅黑" panose="020B0503020204020204" pitchFamily="34" charset="-122"/>
              <a:ea typeface="微软雅黑" panose="020B0503020204020204" pitchFamily="34" charset="-122"/>
            </a:rPr>
            <a:t>生命周期</a:t>
          </a:r>
        </a:p>
      </dsp:txBody>
      <dsp:txXfrm>
        <a:off x="299307" y="2273956"/>
        <a:ext cx="3913615" cy="319654"/>
      </dsp:txXfrm>
    </dsp:sp>
    <dsp:sp modelId="{D3DC8966-D324-EB4D-8257-31A4BF7278B6}">
      <dsp:nvSpPr>
        <dsp:cNvPr id="0" name=""/>
        <dsp:cNvSpPr/>
      </dsp:nvSpPr>
      <dsp:spPr>
        <a:xfrm>
          <a:off x="0" y="2978103"/>
          <a:ext cx="5640288" cy="3024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5FAD93-F2BB-1043-97A5-663C20E4ED35}">
      <dsp:nvSpPr>
        <dsp:cNvPr id="0" name=""/>
        <dsp:cNvSpPr/>
      </dsp:nvSpPr>
      <dsp:spPr>
        <a:xfrm>
          <a:off x="282014" y="2800983"/>
          <a:ext cx="3948201" cy="354240"/>
        </a:xfrm>
        <a:prstGeom prst="roundRect">
          <a:avLst/>
        </a:prstGeom>
        <a:solidFill>
          <a:srgbClr val="D8478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33" tIns="0" rIns="149233" bIns="0" numCol="1" spcCol="1270" anchor="ctr" anchorCtr="0">
          <a:noAutofit/>
        </a:bodyPr>
        <a:lstStyle/>
        <a:p>
          <a:pPr lvl="0" algn="l" defTabSz="533400" rtl="0">
            <a:lnSpc>
              <a:spcPct val="100000"/>
            </a:lnSpc>
            <a:spcBef>
              <a:spcPct val="0"/>
            </a:spcBef>
            <a:spcAft>
              <a:spcPct val="35000"/>
            </a:spcAft>
          </a:pPr>
          <a:r>
            <a:rPr lang="zh-CN" altLang="en-US" sz="1200" b="0" kern="1200" dirty="0" smtClean="0">
              <a:latin typeface="微软雅黑" panose="020B0503020204020204" pitchFamily="34" charset="-122"/>
              <a:ea typeface="微软雅黑" panose="020B0503020204020204" pitchFamily="34" charset="-122"/>
            </a:rPr>
            <a:t>应用场景</a:t>
          </a:r>
        </a:p>
      </dsp:txBody>
      <dsp:txXfrm>
        <a:off x="299307" y="2818276"/>
        <a:ext cx="3913615" cy="319654"/>
      </dsp:txXfrm>
    </dsp:sp>
    <dsp:sp modelId="{ECA0D72C-0B50-4171-B642-E8135FDA6AA3}">
      <dsp:nvSpPr>
        <dsp:cNvPr id="0" name=""/>
        <dsp:cNvSpPr/>
      </dsp:nvSpPr>
      <dsp:spPr>
        <a:xfrm>
          <a:off x="0" y="3522423"/>
          <a:ext cx="5640288" cy="3024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1223BB-4F0A-4190-98B7-7BEAF9455A32}">
      <dsp:nvSpPr>
        <dsp:cNvPr id="0" name=""/>
        <dsp:cNvSpPr/>
      </dsp:nvSpPr>
      <dsp:spPr>
        <a:xfrm>
          <a:off x="282014" y="3345304"/>
          <a:ext cx="3948201" cy="354240"/>
        </a:xfrm>
        <a:prstGeom prst="roundRect">
          <a:avLst/>
        </a:prstGeom>
        <a:solidFill>
          <a:srgbClr val="D8478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33" tIns="0" rIns="149233" bIns="0" numCol="1" spcCol="1270" anchor="ctr" anchorCtr="0">
          <a:noAutofit/>
        </a:bodyPr>
        <a:lstStyle/>
        <a:p>
          <a:pPr lvl="0" algn="l" defTabSz="533400" rtl="0">
            <a:lnSpc>
              <a:spcPct val="100000"/>
            </a:lnSpc>
            <a:spcBef>
              <a:spcPct val="0"/>
            </a:spcBef>
            <a:spcAft>
              <a:spcPct val="35000"/>
            </a:spcAft>
          </a:pPr>
          <a:r>
            <a:rPr lang="en-US" altLang="zh-CN" sz="1200" b="0" kern="1200" dirty="0" smtClean="0">
              <a:latin typeface="微软雅黑" panose="020B0503020204020204" pitchFamily="34" charset="-122"/>
              <a:ea typeface="微软雅黑" panose="020B0503020204020204" pitchFamily="34" charset="-122"/>
            </a:rPr>
            <a:t>Thanks</a:t>
          </a:r>
          <a:endParaRPr lang="zh-CN" sz="1200" b="0" kern="1200" dirty="0" smtClean="0">
            <a:latin typeface="微软雅黑" panose="020B0503020204020204" pitchFamily="34" charset="-122"/>
            <a:ea typeface="微软雅黑" panose="020B0503020204020204" pitchFamily="34" charset="-122"/>
          </a:endParaRPr>
        </a:p>
      </dsp:txBody>
      <dsp:txXfrm>
        <a:off x="299307" y="3362597"/>
        <a:ext cx="3913615"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81A753-46D5-4B68-8810-8FBC26EF28A8}" type="datetimeFigureOut">
              <a:rPr lang="zh-CN" altLang="en-US" smtClean="0"/>
              <a:t>2017/12/13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93F103-E277-474C-84E9-C60ACC034ACE}" type="slidenum">
              <a:rPr lang="zh-CN" altLang="en-US" smtClean="0"/>
              <a:t>‹#›</a:t>
            </a:fld>
            <a:endParaRPr lang="zh-CN" altLang="en-US"/>
          </a:p>
        </p:txBody>
      </p:sp>
    </p:spTree>
    <p:extLst>
      <p:ext uri="{BB962C8B-B14F-4D97-AF65-F5344CB8AC3E}">
        <p14:creationId xmlns:p14="http://schemas.microsoft.com/office/powerpoint/2010/main" val="14051566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51A031-BBCD-8944-A530-5305D0D084FA}" type="datetimeFigureOut">
              <a:rPr kumimoji="1" lang="zh-CN" altLang="en-US" smtClean="0"/>
              <a:t>2017/12/13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599F7F-2211-7141-8923-64F743D34222}" type="slidenum">
              <a:rPr kumimoji="1" lang="zh-CN" altLang="en-US" smtClean="0"/>
              <a:t>‹#›</a:t>
            </a:fld>
            <a:endParaRPr kumimoji="1" lang="zh-CN" altLang="en-US"/>
          </a:p>
        </p:txBody>
      </p:sp>
    </p:spTree>
    <p:extLst>
      <p:ext uri="{BB962C8B-B14F-4D97-AF65-F5344CB8AC3E}">
        <p14:creationId xmlns:p14="http://schemas.microsoft.com/office/powerpoint/2010/main" val="64821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599F7F-2211-7141-8923-64F743D34222}" type="slidenum">
              <a:rPr kumimoji="1" lang="zh-CN" altLang="en-US" smtClean="0"/>
              <a:t>1</a:t>
            </a:fld>
            <a:endParaRPr kumimoji="1" lang="zh-CN" altLang="en-US"/>
          </a:p>
        </p:txBody>
      </p:sp>
    </p:spTree>
    <p:extLst>
      <p:ext uri="{BB962C8B-B14F-4D97-AF65-F5344CB8AC3E}">
        <p14:creationId xmlns:p14="http://schemas.microsoft.com/office/powerpoint/2010/main" val="680892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599F7F-2211-7141-8923-64F743D34222}" type="slidenum">
              <a:rPr kumimoji="1" lang="zh-CN" altLang="en-US" smtClean="0"/>
              <a:t>2</a:t>
            </a:fld>
            <a:endParaRPr kumimoji="1" lang="zh-CN" altLang="en-US"/>
          </a:p>
        </p:txBody>
      </p:sp>
    </p:spTree>
    <p:extLst>
      <p:ext uri="{BB962C8B-B14F-4D97-AF65-F5344CB8AC3E}">
        <p14:creationId xmlns:p14="http://schemas.microsoft.com/office/powerpoint/2010/main" val="1971309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4707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918F5BD1-E764-4D65-9399-12C6B8652A7F}" type="datetimeFigureOut">
              <a:rPr lang="zh-CN" altLang="en-US" smtClean="0"/>
              <a:t>2017/12/13</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682AE29E-53A6-45E2-8A61-D53C3A0990A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918F5BD1-E764-4D65-9399-12C6B8652A7F}" type="datetimeFigureOut">
              <a:rPr lang="zh-CN" altLang="en-US" smtClean="0"/>
              <a:t>2017/12/13</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682AE29E-53A6-45E2-8A61-D53C3A0990A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918F5BD1-E764-4D65-9399-12C6B8652A7F}" type="datetimeFigureOut">
              <a:rPr lang="zh-CN" altLang="en-US" smtClean="0"/>
              <a:t>2017/12/13</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682AE29E-53A6-45E2-8A61-D53C3A0990A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918F5BD1-E764-4D65-9399-12C6B8652A7F}" type="datetimeFigureOut">
              <a:rPr lang="zh-CN" altLang="en-US" smtClean="0"/>
              <a:t>2017/12/13</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682AE29E-53A6-45E2-8A61-D53C3A0990A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918F5BD1-E764-4D65-9399-12C6B8652A7F}" type="datetimeFigureOut">
              <a:rPr lang="zh-CN" altLang="en-US" smtClean="0"/>
              <a:t>2017/12/13</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682AE29E-53A6-45E2-8A61-D53C3A0990A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918F5BD1-E764-4D65-9399-12C6B8652A7F}" type="datetimeFigureOut">
              <a:rPr lang="zh-CN" altLang="en-US" smtClean="0"/>
              <a:t>2017/12/13</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682AE29E-53A6-45E2-8A61-D53C3A0990A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4"/>
            <a:ext cx="2133600" cy="273844"/>
          </a:xfrm>
          <a:prstGeom prst="rect">
            <a:avLst/>
          </a:prstGeom>
        </p:spPr>
        <p:txBody>
          <a:bodyPr/>
          <a:lstStyle/>
          <a:p>
            <a:fld id="{918F5BD1-E764-4D65-9399-12C6B8652A7F}" type="datetimeFigureOut">
              <a:rPr lang="zh-CN" altLang="en-US" smtClean="0"/>
              <a:t>2017/12/13</a:t>
            </a:fld>
            <a:endParaRPr lang="zh-CN" altLang="en-US"/>
          </a:p>
        </p:txBody>
      </p:sp>
      <p:sp>
        <p:nvSpPr>
          <p:cNvPr id="8" name="页脚占位符 7"/>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4"/>
            <a:ext cx="2133600" cy="273844"/>
          </a:xfrm>
          <a:prstGeom prst="rect">
            <a:avLst/>
          </a:prstGeom>
        </p:spPr>
        <p:txBody>
          <a:bodyPr/>
          <a:lstStyle/>
          <a:p>
            <a:fld id="{682AE29E-53A6-45E2-8A61-D53C3A0990A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4"/>
            <a:ext cx="2133600" cy="273844"/>
          </a:xfrm>
          <a:prstGeom prst="rect">
            <a:avLst/>
          </a:prstGeom>
        </p:spPr>
        <p:txBody>
          <a:bodyPr/>
          <a:lstStyle/>
          <a:p>
            <a:fld id="{918F5BD1-E764-4D65-9399-12C6B8652A7F}" type="datetimeFigureOut">
              <a:rPr lang="zh-CN" altLang="en-US" smtClean="0"/>
              <a:t>2017/12/13</a:t>
            </a:fld>
            <a:endParaRPr lang="zh-CN" altLang="en-US"/>
          </a:p>
        </p:txBody>
      </p:sp>
      <p:sp>
        <p:nvSpPr>
          <p:cNvPr id="4" name="页脚占位符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4"/>
            <a:ext cx="2133600" cy="273844"/>
          </a:xfrm>
          <a:prstGeom prst="rect">
            <a:avLst/>
          </a:prstGeom>
        </p:spPr>
        <p:txBody>
          <a:bodyPr/>
          <a:lstStyle/>
          <a:p>
            <a:fld id="{682AE29E-53A6-45E2-8A61-D53C3A0990A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fld id="{918F5BD1-E764-4D65-9399-12C6B8652A7F}" type="datetimeFigureOut">
              <a:rPr lang="zh-CN" altLang="en-US" smtClean="0"/>
              <a:t>2017/12/13</a:t>
            </a:fld>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fld id="{682AE29E-53A6-45E2-8A61-D53C3A0990A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918F5BD1-E764-4D65-9399-12C6B8652A7F}" type="datetimeFigureOut">
              <a:rPr lang="zh-CN" altLang="en-US" smtClean="0"/>
              <a:t>2017/12/13</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682AE29E-53A6-45E2-8A61-D53C3A0990A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918F5BD1-E764-4D65-9399-12C6B8652A7F}" type="datetimeFigureOut">
              <a:rPr lang="zh-CN" altLang="en-US" smtClean="0"/>
              <a:t>2017/12/13</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682AE29E-53A6-45E2-8A61-D53C3A0990A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PPT模板-04.jpg"/>
          <p:cNvPicPr>
            <a:picLocks noChangeAspect="1"/>
          </p:cNvPicPr>
          <p:nvPr userDrawn="1"/>
        </p:nvPicPr>
        <p:blipFill>
          <a:blip r:embed="rId13" cstate="print"/>
          <a:stretch>
            <a:fillRect/>
          </a:stretch>
        </p:blipFill>
        <p:spPr>
          <a:xfrm>
            <a:off x="0" y="302"/>
            <a:ext cx="9143999" cy="5142895"/>
          </a:xfrm>
          <a:prstGeom prst="rect">
            <a:avLst/>
          </a:prstGeom>
        </p:spPr>
      </p:pic>
      <p:sp>
        <p:nvSpPr>
          <p:cNvPr id="2" name="标题占位符 1"/>
          <p:cNvSpPr>
            <a:spLocks noGrp="1"/>
          </p:cNvSpPr>
          <p:nvPr>
            <p:ph type="title"/>
          </p:nvPr>
        </p:nvSpPr>
        <p:spPr>
          <a:xfrm>
            <a:off x="518864" y="205978"/>
            <a:ext cx="8085584" cy="42155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8864" y="771550"/>
            <a:ext cx="8085584" cy="3960440"/>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1800" b="1" kern="1200">
          <a:solidFill>
            <a:schemeClr val="tx1">
              <a:lumMod val="85000"/>
              <a:lumOff val="15000"/>
            </a:schemeClr>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 Id="rId3"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 Id="rId3"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 Id="rId3" Type="http://schemas.openxmlformats.org/officeDocument/2006/relationships/image" Target="../media/image3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hyperlink" Target="http://codecentric.github.io/spring-boot-admin/1.5.0/" TargetMode="External"/><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hyperlink" Target="https://github.com/codecentric/spring-boot-admi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模板-01.jpg"/>
          <p:cNvPicPr>
            <a:picLocks noChangeAspect="1"/>
          </p:cNvPicPr>
          <p:nvPr/>
        </p:nvPicPr>
        <p:blipFill>
          <a:blip r:embed="rId3" cstate="print"/>
          <a:stretch>
            <a:fillRect/>
          </a:stretch>
        </p:blipFill>
        <p:spPr>
          <a:xfrm>
            <a:off x="0" y="302"/>
            <a:ext cx="9144000" cy="5142895"/>
          </a:xfrm>
          <a:prstGeom prst="rect">
            <a:avLst/>
          </a:prstGeom>
        </p:spPr>
      </p:pic>
      <p:sp>
        <p:nvSpPr>
          <p:cNvPr id="5" name="TextBox 4"/>
          <p:cNvSpPr txBox="1"/>
          <p:nvPr/>
        </p:nvSpPr>
        <p:spPr>
          <a:xfrm>
            <a:off x="1547664" y="947202"/>
            <a:ext cx="5904656" cy="660400"/>
          </a:xfrm>
          <a:prstGeom prst="rect">
            <a:avLst/>
          </a:prstGeom>
          <a:noFill/>
        </p:spPr>
        <p:txBody>
          <a:bodyPr wrap="square" rtlCol="0">
            <a:spAutoFit/>
          </a:bodyPr>
          <a:lstStyle/>
          <a:p>
            <a:pPr algn="ctr"/>
            <a:r>
              <a:rPr lang="en-US" altLang="zh-CN" sz="3700" b="1" dirty="0" smtClean="0">
                <a:solidFill>
                  <a:schemeClr val="bg1"/>
                </a:solidFill>
                <a:latin typeface="微软雅黑" panose="020B0503020204020204" pitchFamily="34" charset="-122"/>
                <a:ea typeface="微软雅黑" panose="020B0503020204020204" pitchFamily="34" charset="-122"/>
              </a:rPr>
              <a:t>Java</a:t>
            </a:r>
            <a:r>
              <a:rPr lang="zh-CN" altLang="en-US" sz="3700" b="1" dirty="0" smtClean="0">
                <a:solidFill>
                  <a:schemeClr val="bg1"/>
                </a:solidFill>
                <a:latin typeface="微软雅黑" panose="020B0503020204020204" pitchFamily="34" charset="-122"/>
                <a:ea typeface="微软雅黑" panose="020B0503020204020204" pitchFamily="34" charset="-122"/>
              </a:rPr>
              <a:t>线程池</a:t>
            </a:r>
            <a:endParaRPr lang="zh-CN" altLang="en-US" sz="3700" b="1" dirty="0">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3527884" y="2569792"/>
            <a:ext cx="2088232" cy="1137285"/>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技术中心</a:t>
            </a:r>
          </a:p>
          <a:p>
            <a:pPr algn="ctr"/>
            <a:r>
              <a:rPr lang="zh-CN" altLang="en-US" sz="2000" b="1" dirty="0" smtClean="0">
                <a:solidFill>
                  <a:schemeClr val="bg1"/>
                </a:solidFill>
                <a:latin typeface="微软雅黑" panose="020B0503020204020204" pitchFamily="34" charset="-122"/>
                <a:ea typeface="微软雅黑" panose="020B0503020204020204" pitchFamily="34" charset="-122"/>
              </a:rPr>
              <a:t>分销开发部</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1"/>
                </a:solidFill>
                <a:latin typeface="微软雅黑" panose="020B0503020204020204" pitchFamily="34" charset="-122"/>
                <a:ea typeface="微软雅黑" panose="020B0503020204020204" pitchFamily="34" charset="-122"/>
              </a:rPr>
              <a:t>王超</a:t>
            </a:r>
          </a:p>
          <a:p>
            <a:pPr algn="ctr"/>
            <a:r>
              <a:rPr lang="en-US" altLang="zh-CN" sz="1400" dirty="0" smtClean="0">
                <a:solidFill>
                  <a:schemeClr val="bg1"/>
                </a:solidFill>
                <a:latin typeface="微软雅黑" panose="020B0503020204020204" pitchFamily="34" charset="-122"/>
                <a:ea typeface="微软雅黑" panose="020B0503020204020204" pitchFamily="34" charset="-122"/>
              </a:rPr>
              <a:t>2017</a:t>
            </a:r>
            <a:r>
              <a:rPr lang="zh-CN" altLang="en-US" sz="1400" dirty="0" smtClean="0">
                <a:solidFill>
                  <a:schemeClr val="bg1"/>
                </a:solidFill>
                <a:latin typeface="微软雅黑" panose="020B0503020204020204" pitchFamily="34" charset="-122"/>
                <a:ea typeface="微软雅黑" panose="020B0503020204020204" pitchFamily="34" charset="-122"/>
              </a:rPr>
              <a:t>年</a:t>
            </a:r>
            <a:r>
              <a:rPr lang="en-US" altLang="zh-CN" sz="1400" dirty="0" smtClean="0">
                <a:solidFill>
                  <a:schemeClr val="bg1"/>
                </a:solidFill>
                <a:latin typeface="微软雅黑" panose="020B0503020204020204" pitchFamily="34" charset="-122"/>
                <a:ea typeface="微软雅黑" panose="020B0503020204020204" pitchFamily="34" charset="-122"/>
              </a:rPr>
              <a:t>12</a:t>
            </a:r>
            <a:r>
              <a:rPr lang="zh-CN" altLang="en-US" sz="1400" dirty="0" smtClean="0">
                <a:solidFill>
                  <a:schemeClr val="bg1"/>
                </a:solidFill>
                <a:latin typeface="微软雅黑" panose="020B0503020204020204" pitchFamily="34" charset="-122"/>
                <a:ea typeface="微软雅黑" panose="020B0503020204020204" pitchFamily="34" charset="-122"/>
              </a:rPr>
              <a:t>月</a:t>
            </a:r>
            <a:r>
              <a:rPr lang="en-US" altLang="zh-CN" sz="1400" dirty="0" smtClean="0">
                <a:solidFill>
                  <a:schemeClr val="bg1"/>
                </a:solidFill>
                <a:latin typeface="微软雅黑" panose="020B0503020204020204" pitchFamily="34" charset="-122"/>
                <a:ea typeface="微软雅黑" panose="020B0503020204020204" pitchFamily="34" charset="-122"/>
              </a:rPr>
              <a:t>05</a:t>
            </a:r>
            <a:r>
              <a:rPr lang="zh-CN" altLang="en-US" sz="1400" dirty="0" smtClean="0">
                <a:solidFill>
                  <a:schemeClr val="bg1"/>
                </a:solidFill>
                <a:latin typeface="微软雅黑" panose="020B0503020204020204" pitchFamily="34" charset="-122"/>
                <a:ea typeface="微软雅黑" panose="020B0503020204020204" pitchFamily="34" charset="-122"/>
              </a:rPr>
              <a:t>日</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1400" dirty="0" smtClean="0"/>
              <a:t>2.3</a:t>
            </a:r>
            <a:r>
              <a:rPr lang="zh-CN" altLang="en-US" sz="1400" dirty="0" smtClean="0"/>
              <a:t> </a:t>
            </a:r>
            <a:endParaRPr lang="zh-CN" altLang="en-US" sz="1400" dirty="0"/>
          </a:p>
        </p:txBody>
      </p:sp>
      <p:pic>
        <p:nvPicPr>
          <p:cNvPr id="5" name="图片 4" descr="{2390F46B-5F46-8659-1D9D-AEFDCA7A49A0}"/>
          <p:cNvPicPr>
            <a:picLocks noChangeAspect="1"/>
          </p:cNvPicPr>
          <p:nvPr/>
        </p:nvPicPr>
        <p:blipFill>
          <a:blip r:embed="rId2"/>
          <a:stretch>
            <a:fillRect/>
          </a:stretch>
        </p:blipFill>
        <p:spPr>
          <a:xfrm>
            <a:off x="765175" y="627380"/>
            <a:ext cx="7592060" cy="1770380"/>
          </a:xfrm>
          <a:prstGeom prst="rect">
            <a:avLst/>
          </a:prstGeom>
        </p:spPr>
      </p:pic>
      <p:pic>
        <p:nvPicPr>
          <p:cNvPr id="7" name="图片 6" descr="{D40DD81A-F655-C59B-2FD0-43FEDD49192E}"/>
          <p:cNvPicPr>
            <a:picLocks noChangeAspect="1"/>
          </p:cNvPicPr>
          <p:nvPr/>
        </p:nvPicPr>
        <p:blipFill>
          <a:blip r:embed="rId3"/>
          <a:stretch>
            <a:fillRect/>
          </a:stretch>
        </p:blipFill>
        <p:spPr>
          <a:xfrm>
            <a:off x="765175" y="3003798"/>
            <a:ext cx="7592060" cy="1598295"/>
          </a:xfrm>
          <a:prstGeom prst="rect">
            <a:avLst/>
          </a:prstGeom>
        </p:spPr>
      </p:pic>
      <p:sp>
        <p:nvSpPr>
          <p:cNvPr id="3" name="文本框 2"/>
          <p:cNvSpPr txBox="1"/>
          <p:nvPr/>
        </p:nvSpPr>
        <p:spPr>
          <a:xfrm>
            <a:off x="765175" y="2516113"/>
            <a:ext cx="6615137" cy="307777"/>
          </a:xfrm>
          <a:prstGeom prst="rect">
            <a:avLst/>
          </a:prstGeom>
          <a:noFill/>
        </p:spPr>
        <p:txBody>
          <a:bodyPr wrap="square" rtlCol="0">
            <a:spAutoFit/>
          </a:bodyPr>
          <a:lstStyle/>
          <a:p>
            <a:r>
              <a:rPr kumimoji="1" lang="zh-CN" altLang="en-US" sz="1400" b="1" dirty="0" smtClean="0">
                <a:latin typeface="Microsoft YaHei" charset="0"/>
                <a:ea typeface="Microsoft YaHei" charset="0"/>
                <a:cs typeface="Microsoft YaHei" charset="0"/>
              </a:rPr>
              <a:t>创建</a:t>
            </a:r>
            <a:r>
              <a:rPr kumimoji="1" lang="en-US" altLang="zh-CN" sz="1400" b="1" dirty="0" err="1" smtClean="0">
                <a:latin typeface="Microsoft YaHei" charset="0"/>
                <a:ea typeface="Microsoft YaHei" charset="0"/>
                <a:cs typeface="Microsoft YaHei" charset="0"/>
              </a:rPr>
              <a:t>application.properties</a:t>
            </a:r>
            <a:r>
              <a:rPr kumimoji="1" lang="en-US" altLang="zh-CN" sz="1400" b="1" dirty="0" smtClean="0">
                <a:latin typeface="Microsoft YaHei" charset="0"/>
                <a:ea typeface="Microsoft YaHei" charset="0"/>
                <a:cs typeface="Microsoft YaHei" charset="0"/>
              </a:rPr>
              <a:t>/</a:t>
            </a:r>
            <a:r>
              <a:rPr kumimoji="1" lang="en-US" altLang="zh-CN" sz="1400" b="1" dirty="0" err="1" smtClean="0">
                <a:latin typeface="Microsoft YaHei" charset="0"/>
                <a:ea typeface="Microsoft YaHei" charset="0"/>
                <a:cs typeface="Microsoft YaHei" charset="0"/>
              </a:rPr>
              <a:t>application.yml</a:t>
            </a:r>
            <a:r>
              <a:rPr kumimoji="1" lang="zh-CN" altLang="en-US" sz="1400" b="1" dirty="0" smtClean="0">
                <a:latin typeface="Microsoft YaHei" charset="0"/>
                <a:ea typeface="Microsoft YaHei" charset="0"/>
                <a:cs typeface="Microsoft YaHei" charset="0"/>
              </a:rPr>
              <a:t>配置文件</a:t>
            </a:r>
            <a:endParaRPr kumimoji="1" lang="zh-CN" altLang="en-US" sz="1400" b="1" dirty="0">
              <a:latin typeface="Microsoft YaHei" charset="0"/>
              <a:ea typeface="Microsoft YaHei" charset="0"/>
              <a:cs typeface="Microsoft YaHei"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1400"/>
              <a:t>3. </a:t>
            </a:r>
            <a:r>
              <a:rPr lang="zh-CN" altLang="en-US" sz="1400"/>
              <a:t>启动</a:t>
            </a:r>
          </a:p>
        </p:txBody>
      </p:sp>
      <p:sp>
        <p:nvSpPr>
          <p:cNvPr id="5" name="文本框 4"/>
          <p:cNvSpPr txBox="1"/>
          <p:nvPr/>
        </p:nvSpPr>
        <p:spPr>
          <a:xfrm>
            <a:off x="775335" y="685165"/>
            <a:ext cx="7427595" cy="275590"/>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直接运行 </a:t>
            </a:r>
            <a:r>
              <a:rPr lang="en-US" altLang="zh-CN" sz="1200" dirty="0">
                <a:latin typeface="微软雅黑" panose="020B0503020204020204" pitchFamily="34" charset="-122"/>
                <a:ea typeface="微软雅黑" panose="020B0503020204020204" pitchFamily="34" charset="-122"/>
              </a:rPr>
              <a:t>Application main</a:t>
            </a:r>
            <a:r>
              <a:rPr lang="zh-CN" altLang="en-US" sz="1200" dirty="0">
                <a:latin typeface="微软雅黑" panose="020B0503020204020204" pitchFamily="34" charset="-122"/>
                <a:ea typeface="微软雅黑" panose="020B0503020204020204" pitchFamily="34" charset="-122"/>
              </a:rPr>
              <a:t>方法或者 </a:t>
            </a:r>
            <a:r>
              <a:rPr lang="en-US" altLang="zh-CN" sz="1200" dirty="0">
                <a:latin typeface="微软雅黑" panose="020B0503020204020204" pitchFamily="34" charset="-122"/>
                <a:ea typeface="微软雅黑" panose="020B0503020204020204" pitchFamily="34" charset="-122"/>
              </a:rPr>
              <a:t>java -jar tech_spring-boot-0.0.1-SHNAPSHOT.jar</a:t>
            </a:r>
          </a:p>
        </p:txBody>
      </p:sp>
      <p:pic>
        <p:nvPicPr>
          <p:cNvPr id="6" name="图片 5" descr="{A62BD83E-A068-D32A-9DD6-7FDBCFBBBFC1}"/>
          <p:cNvPicPr>
            <a:picLocks noChangeAspect="1"/>
          </p:cNvPicPr>
          <p:nvPr/>
        </p:nvPicPr>
        <p:blipFill>
          <a:blip r:embed="rId2"/>
          <a:stretch>
            <a:fillRect/>
          </a:stretch>
        </p:blipFill>
        <p:spPr>
          <a:xfrm>
            <a:off x="873760" y="1215390"/>
            <a:ext cx="7230110" cy="324485"/>
          </a:xfrm>
          <a:prstGeom prst="rect">
            <a:avLst/>
          </a:prstGeom>
        </p:spPr>
      </p:pic>
      <p:pic>
        <p:nvPicPr>
          <p:cNvPr id="7" name="图片 6" descr="{BC150ED4-D0E4-01E6-D8AF-05DBE72BF260}"/>
          <p:cNvPicPr>
            <a:picLocks noChangeAspect="1"/>
          </p:cNvPicPr>
          <p:nvPr/>
        </p:nvPicPr>
        <p:blipFill>
          <a:blip r:embed="rId3"/>
          <a:stretch>
            <a:fillRect/>
          </a:stretch>
        </p:blipFill>
        <p:spPr>
          <a:xfrm>
            <a:off x="882650" y="1893570"/>
            <a:ext cx="7230745" cy="1133475"/>
          </a:xfrm>
          <a:prstGeom prst="rect">
            <a:avLst/>
          </a:prstGeom>
        </p:spPr>
      </p:pic>
      <p:sp>
        <p:nvSpPr>
          <p:cNvPr id="8" name="文本框 7"/>
          <p:cNvSpPr txBox="1"/>
          <p:nvPr/>
        </p:nvSpPr>
        <p:spPr>
          <a:xfrm>
            <a:off x="882650" y="2965450"/>
            <a:ext cx="7362190" cy="830997"/>
          </a:xfrm>
          <a:prstGeom prst="rect">
            <a:avLst/>
          </a:prstGeom>
          <a:noFill/>
        </p:spPr>
        <p:txBody>
          <a:bodyPr wrap="square" rtlCol="0">
            <a:spAutoFit/>
          </a:bodyPr>
          <a:lstStyle/>
          <a:p>
            <a:r>
              <a:rPr lang="en-US" altLang="zh-CN" sz="1600" dirty="0"/>
              <a:t>Q:</a:t>
            </a:r>
            <a:r>
              <a:rPr lang="zh-CN" altLang="en-US" sz="1600" dirty="0"/>
              <a:t>包括</a:t>
            </a:r>
            <a:r>
              <a:rPr lang="en-US" altLang="zh-CN" sz="1600" dirty="0"/>
              <a:t>Spring </a:t>
            </a:r>
            <a:r>
              <a:rPr lang="en-US" altLang="zh-CN" sz="1600" dirty="0" smtClean="0"/>
              <a:t>MVC </a:t>
            </a:r>
            <a:r>
              <a:rPr lang="zh-CN" altLang="en-US" sz="1600" dirty="0" smtClean="0"/>
              <a:t>视图解析器</a:t>
            </a:r>
            <a:r>
              <a:rPr lang="en-US" altLang="zh-CN" sz="1600" dirty="0" smtClean="0"/>
              <a:t>,</a:t>
            </a:r>
            <a:r>
              <a:rPr lang="zh-CN" altLang="en-US" sz="1600" dirty="0" smtClean="0"/>
              <a:t>请求映射器</a:t>
            </a:r>
            <a:r>
              <a:rPr lang="en-US" altLang="zh-CN" sz="1600" dirty="0" smtClean="0"/>
              <a:t>(</a:t>
            </a:r>
            <a:r>
              <a:rPr lang="en-US" altLang="zh-CN" sz="1600" dirty="0" err="1"/>
              <a:t>RequestMappingHandlerMapping</a:t>
            </a:r>
            <a:r>
              <a:rPr lang="en-US" altLang="zh-CN" sz="1600" dirty="0" smtClean="0"/>
              <a:t>),</a:t>
            </a:r>
            <a:r>
              <a:rPr lang="zh-CN" altLang="en-US" sz="1600" dirty="0" smtClean="0"/>
              <a:t>请求适配器</a:t>
            </a:r>
            <a:r>
              <a:rPr lang="en-US" altLang="zh-CN" sz="1600" dirty="0" smtClean="0"/>
              <a:t>(</a:t>
            </a:r>
            <a:r>
              <a:rPr lang="en-US" altLang="zh-CN" sz="1600" dirty="0" err="1"/>
              <a:t>RequestMappingHandlerAdapter</a:t>
            </a:r>
            <a:r>
              <a:rPr lang="en-US" altLang="zh-CN" sz="1600" dirty="0" smtClean="0"/>
              <a:t>),</a:t>
            </a:r>
            <a:r>
              <a:rPr lang="en-US" altLang="zh-CN" sz="1600" dirty="0" err="1" smtClean="0"/>
              <a:t>HttpEncondingFilter</a:t>
            </a:r>
            <a:r>
              <a:rPr lang="en-US" altLang="zh-CN" sz="1600" dirty="0" smtClean="0"/>
              <a:t> </a:t>
            </a:r>
            <a:r>
              <a:rPr lang="zh-CN" altLang="en-US" sz="1600" dirty="0"/>
              <a:t>等等配置我们都没做</a:t>
            </a:r>
          </a:p>
          <a:p>
            <a:r>
              <a:rPr lang="en-US" altLang="zh-CN" sz="1600" dirty="0"/>
              <a:t>A: Spring Boot</a:t>
            </a:r>
            <a:r>
              <a:rPr lang="zh-CN" altLang="en-US" sz="1600" dirty="0"/>
              <a:t>的核心 </a:t>
            </a:r>
            <a:r>
              <a:rPr lang="en-US" altLang="zh-CN" sz="1600" dirty="0"/>
              <a:t>-</a:t>
            </a:r>
            <a:r>
              <a:rPr lang="zh-CN" altLang="en-US" sz="1600" dirty="0">
                <a:solidFill>
                  <a:srgbClr val="FF0000"/>
                </a:solidFill>
              </a:rPr>
              <a:t>自动配置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a:t>
            </a:r>
            <a:r>
              <a:rPr lang="en-US" altLang="zh-CN" dirty="0"/>
              <a:t>. </a:t>
            </a:r>
            <a:r>
              <a:rPr lang="zh-CN" altLang="en-US" dirty="0"/>
              <a:t>自动</a:t>
            </a:r>
            <a:r>
              <a:rPr lang="zh-CN" altLang="en-US" dirty="0" smtClean="0"/>
              <a:t>配置运行原理</a:t>
            </a:r>
            <a:endParaRPr lang="zh-CN" altLang="en-US" dirty="0"/>
          </a:p>
        </p:txBody>
      </p:sp>
      <p:sp>
        <p:nvSpPr>
          <p:cNvPr id="3" name="内容占位符 2"/>
          <p:cNvSpPr>
            <a:spLocks noGrp="1"/>
          </p:cNvSpPr>
          <p:nvPr>
            <p:ph idx="1"/>
          </p:nvPr>
        </p:nvSpPr>
        <p:spPr>
          <a:xfrm>
            <a:off x="590550" y="677545"/>
            <a:ext cx="8085455" cy="400685"/>
          </a:xfrm>
        </p:spPr>
        <p:txBody>
          <a:bodyPr>
            <a:normAutofit/>
          </a:bodyPr>
          <a:lstStyle/>
          <a:p>
            <a:pPr marL="0" indent="0">
              <a:buNone/>
            </a:pPr>
            <a:r>
              <a:rPr lang="en-US" sz="1400" b="1" dirty="0"/>
              <a:t>1. </a:t>
            </a:r>
            <a:r>
              <a:rPr lang="en-US" altLang="zh-CN" sz="1400" b="1" dirty="0" err="1">
                <a:sym typeface="+mn-ea"/>
              </a:rPr>
              <a:t>JavaConfig</a:t>
            </a:r>
            <a:endParaRPr lang="zh-CN" altLang="en-US" sz="1400" b="1" dirty="0"/>
          </a:p>
        </p:txBody>
      </p:sp>
      <p:sp>
        <p:nvSpPr>
          <p:cNvPr id="4" name="文本框 3"/>
          <p:cNvSpPr txBox="1"/>
          <p:nvPr/>
        </p:nvSpPr>
        <p:spPr>
          <a:xfrm>
            <a:off x="715645" y="1078230"/>
            <a:ext cx="8148955" cy="107632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JavaConfig</a:t>
            </a:r>
            <a:r>
              <a:rPr lang="zh-CN" altLang="en-US" sz="1600" dirty="0">
                <a:latin typeface="微软雅黑" panose="020B0503020204020204" pitchFamily="34" charset="-122"/>
                <a:ea typeface="微软雅黑" panose="020B0503020204020204" pitchFamily="34" charset="-122"/>
              </a:rPr>
              <a:t>是</a:t>
            </a:r>
            <a:r>
              <a:rPr lang="en-US" altLang="zh-CN" sz="1600" dirty="0">
                <a:latin typeface="微软雅黑" panose="020B0503020204020204" pitchFamily="34" charset="-122"/>
                <a:ea typeface="微软雅黑" panose="020B0503020204020204" pitchFamily="34" charset="-122"/>
              </a:rPr>
              <a:t>Spring</a:t>
            </a:r>
            <a:r>
              <a:rPr lang="zh-CN" altLang="en-US" sz="1600" dirty="0">
                <a:latin typeface="微软雅黑" panose="020B0503020204020204" pitchFamily="34" charset="-122"/>
                <a:ea typeface="微软雅黑" panose="020B0503020204020204" pitchFamily="34" charset="-122"/>
              </a:rPr>
              <a:t>的一个子项目，早在</a:t>
            </a:r>
            <a:r>
              <a:rPr lang="en-US" altLang="zh-CN" sz="1600" dirty="0">
                <a:latin typeface="微软雅黑" panose="020B0503020204020204" pitchFamily="34" charset="-122"/>
                <a:ea typeface="微软雅黑" panose="020B0503020204020204" pitchFamily="34" charset="-122"/>
              </a:rPr>
              <a:t>Spring 2.0</a:t>
            </a:r>
            <a:r>
              <a:rPr lang="zh-CN" altLang="en-US" sz="1600" dirty="0">
                <a:latin typeface="微软雅黑" panose="020B0503020204020204" pitchFamily="34" charset="-122"/>
                <a:ea typeface="微软雅黑" panose="020B0503020204020204" pitchFamily="34" charset="-122"/>
              </a:rPr>
              <a:t>的时候就已经发布了</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版本，</a:t>
            </a:r>
            <a:r>
              <a:rPr lang="en-US" altLang="zh-CN" sz="1600" dirty="0">
                <a:latin typeface="微软雅黑" panose="020B0503020204020204" pitchFamily="34" charset="-122"/>
                <a:ea typeface="微软雅黑" panose="020B0503020204020204" pitchFamily="34" charset="-122"/>
              </a:rPr>
              <a:t>Spring 3.0</a:t>
            </a:r>
            <a:r>
              <a:rPr lang="zh-CN" altLang="en-US" sz="1600" dirty="0">
                <a:latin typeface="微软雅黑" panose="020B0503020204020204" pitchFamily="34" charset="-122"/>
                <a:ea typeface="微软雅黑" panose="020B0503020204020204" pitchFamily="34" charset="-122"/>
              </a:rPr>
              <a:t>开始成为</a:t>
            </a:r>
            <a:r>
              <a:rPr lang="en-US" altLang="zh-CN" sz="1600" dirty="0">
                <a:latin typeface="微软雅黑" panose="020B0503020204020204" pitchFamily="34" charset="-122"/>
                <a:ea typeface="微软雅黑" panose="020B0503020204020204" pitchFamily="34" charset="-122"/>
              </a:rPr>
              <a:t>Spring</a:t>
            </a:r>
            <a:r>
              <a:rPr lang="zh-CN" altLang="en-US" sz="1600" dirty="0">
                <a:latin typeface="微软雅黑" panose="020B0503020204020204" pitchFamily="34" charset="-122"/>
                <a:ea typeface="微软雅黑" panose="020B0503020204020204" pitchFamily="34" charset="-122"/>
              </a:rPr>
              <a:t>的核心功能，</a:t>
            </a:r>
            <a:r>
              <a:rPr lang="en-US" altLang="zh-CN" sz="1600" dirty="0">
                <a:latin typeface="微软雅黑" panose="020B0503020204020204" pitchFamily="34" charset="-122"/>
                <a:ea typeface="微软雅黑" panose="020B0503020204020204" pitchFamily="34" charset="-122"/>
              </a:rPr>
              <a:t>Spring 4.0</a:t>
            </a:r>
            <a:r>
              <a:rPr lang="zh-CN" altLang="en-US" sz="1600" dirty="0">
                <a:latin typeface="微软雅黑" panose="020B0503020204020204" pitchFamily="34" charset="-122"/>
                <a:ea typeface="微软雅黑" panose="020B0503020204020204" pitchFamily="34" charset="-122"/>
              </a:rPr>
              <a:t>成为推荐配置。</a:t>
            </a:r>
          </a:p>
          <a:p>
            <a:r>
              <a:rPr lang="zh-CN" altLang="en-US" sz="1600" dirty="0">
                <a:latin typeface="微软雅黑" panose="020B0503020204020204" pitchFamily="34" charset="-122"/>
                <a:ea typeface="微软雅黑" panose="020B0503020204020204" pitchFamily="34" charset="-122"/>
              </a:rPr>
              <a:t>      主要提供以下</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个注解：</a:t>
            </a: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Configuratin</a:t>
            </a:r>
            <a:r>
              <a:rPr lang="en-US" altLang="zh-CN" sz="1600" dirty="0">
                <a:latin typeface="微软雅黑" panose="020B0503020204020204" pitchFamily="34" charset="-122"/>
                <a:ea typeface="微软雅黑" panose="020B0503020204020204" pitchFamily="34" charset="-122"/>
              </a:rPr>
              <a:t>     @Bean      @Import      @</a:t>
            </a:r>
            <a:r>
              <a:rPr lang="en-US" altLang="zh-CN" sz="1600" dirty="0" err="1">
                <a:latin typeface="微软雅黑" panose="020B0503020204020204" pitchFamily="34" charset="-122"/>
                <a:ea typeface="微软雅黑" panose="020B0503020204020204" pitchFamily="34" charset="-122"/>
              </a:rPr>
              <a:t>ImportResource</a:t>
            </a:r>
            <a:endParaRPr lang="en-US" altLang="zh-CN" sz="1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182870" y="2230755"/>
            <a:ext cx="3637915" cy="2491740"/>
          </a:xfrm>
          <a:prstGeom prst="rect">
            <a:avLst/>
          </a:prstGeom>
          <a:noFill/>
        </p:spPr>
        <p:txBody>
          <a:bodyPr wrap="square" rtlCol="0">
            <a:spAutoFit/>
          </a:bodyPr>
          <a:lstStyle/>
          <a:p>
            <a:r>
              <a:rPr lang="en-US" altLang="zh-CN" sz="1200" dirty="0">
                <a:latin typeface="+mn-ea"/>
                <a:sym typeface="+mn-ea"/>
              </a:rPr>
              <a:t>@</a:t>
            </a:r>
            <a:r>
              <a:rPr lang="en-US" altLang="zh-CN" sz="1200" dirty="0" smtClean="0">
                <a:latin typeface="+mn-ea"/>
                <a:sym typeface="+mn-ea"/>
              </a:rPr>
              <a:t>Configuration</a:t>
            </a:r>
            <a:r>
              <a:rPr lang="zh-CN" altLang="en-US" sz="1200" dirty="0">
                <a:latin typeface="+mn-ea"/>
                <a:sym typeface="+mn-ea"/>
              </a:rPr>
              <a:t>声明此类是一个配置类，相当于一个</a:t>
            </a:r>
            <a:r>
              <a:rPr lang="en-US" altLang="zh-CN" sz="1200" dirty="0">
                <a:latin typeface="+mn-ea"/>
                <a:sym typeface="+mn-ea"/>
              </a:rPr>
              <a:t>xml</a:t>
            </a:r>
            <a:r>
              <a:rPr lang="zh-CN" altLang="en-US" sz="1200" dirty="0">
                <a:latin typeface="+mn-ea"/>
                <a:sym typeface="+mn-ea"/>
              </a:rPr>
              <a:t>配置文件</a:t>
            </a:r>
          </a:p>
          <a:p>
            <a:endParaRPr lang="zh-CN" altLang="en-US" sz="1200" dirty="0">
              <a:latin typeface="+mn-ea"/>
              <a:sym typeface="+mn-ea"/>
            </a:endParaRPr>
          </a:p>
          <a:p>
            <a:r>
              <a:rPr lang="en-US" altLang="zh-CN" sz="1200" dirty="0">
                <a:latin typeface="+mn-ea"/>
                <a:sym typeface="+mn-ea"/>
              </a:rPr>
              <a:t>@Bean</a:t>
            </a:r>
            <a:r>
              <a:rPr lang="zh-CN" altLang="en-US" sz="1200" dirty="0">
                <a:latin typeface="+mn-ea"/>
                <a:sym typeface="+mn-ea"/>
              </a:rPr>
              <a:t>注解在方法上，声明方法的返回值为一个</a:t>
            </a:r>
            <a:r>
              <a:rPr lang="en-US" altLang="zh-CN" sz="1200" dirty="0">
                <a:latin typeface="+mn-ea"/>
                <a:sym typeface="+mn-ea"/>
              </a:rPr>
              <a:t>Bean</a:t>
            </a:r>
          </a:p>
          <a:p>
            <a:r>
              <a:rPr lang="en-US" altLang="zh-CN" sz="1200" dirty="0">
                <a:latin typeface="+mn-ea"/>
                <a:sym typeface="+mn-ea"/>
              </a:rPr>
              <a:t>Bean</a:t>
            </a:r>
            <a:r>
              <a:rPr lang="zh-CN" altLang="en-US" sz="1200" dirty="0">
                <a:latin typeface="+mn-ea"/>
                <a:sym typeface="+mn-ea"/>
              </a:rPr>
              <a:t>的名字默认为方法名</a:t>
            </a:r>
          </a:p>
          <a:p>
            <a:r>
              <a:rPr lang="en-US" altLang="zh-CN" sz="800" dirty="0">
                <a:latin typeface="+mn-ea"/>
                <a:sym typeface="+mn-ea"/>
              </a:rPr>
              <a:t>&lt;bean id="</a:t>
            </a:r>
            <a:r>
              <a:rPr lang="en-US" altLang="zh-CN" sz="800" dirty="0" err="1">
                <a:latin typeface="+mn-ea"/>
                <a:sym typeface="+mn-ea"/>
              </a:rPr>
              <a:t>userService</a:t>
            </a:r>
            <a:r>
              <a:rPr lang="en-US" altLang="zh-CN" sz="800" dirty="0">
                <a:latin typeface="+mn-ea"/>
                <a:sym typeface="+mn-ea"/>
              </a:rPr>
              <a:t>" class="</a:t>
            </a:r>
            <a:r>
              <a:rPr lang="en-US" altLang="zh-CN" sz="800" dirty="0" err="1">
                <a:latin typeface="+mn-ea"/>
                <a:sym typeface="+mn-ea"/>
              </a:rPr>
              <a:t>com.xxxx.UserService</a:t>
            </a:r>
            <a:r>
              <a:rPr lang="en-US" altLang="zh-CN" sz="800" dirty="0">
                <a:latin typeface="+mn-ea"/>
                <a:sym typeface="+mn-ea"/>
              </a:rPr>
              <a:t>" &gt;           	&lt;property name=”</a:t>
            </a:r>
            <a:r>
              <a:rPr lang="en-US" altLang="zh-CN" sz="800" dirty="0" err="1">
                <a:latin typeface="+mn-ea"/>
                <a:sym typeface="+mn-ea"/>
              </a:rPr>
              <a:t>userDao”ref</a:t>
            </a:r>
            <a:r>
              <a:rPr lang="en-US" altLang="zh-CN" sz="800" dirty="0">
                <a:latin typeface="+mn-ea"/>
                <a:sym typeface="+mn-ea"/>
              </a:rPr>
              <a:t>=”</a:t>
            </a:r>
            <a:r>
              <a:rPr lang="en-US" altLang="zh-CN" sz="800" dirty="0" err="1">
                <a:latin typeface="+mn-ea"/>
                <a:sym typeface="+mn-ea"/>
              </a:rPr>
              <a:t>userDao</a:t>
            </a:r>
            <a:r>
              <a:rPr lang="en-US" altLang="zh-CN" sz="800" dirty="0">
                <a:latin typeface="+mn-ea"/>
                <a:sym typeface="+mn-ea"/>
              </a:rPr>
              <a:t>”&gt;</a:t>
            </a:r>
          </a:p>
          <a:p>
            <a:r>
              <a:rPr lang="en-US" altLang="zh-CN" sz="800" dirty="0">
                <a:latin typeface="+mn-ea"/>
                <a:sym typeface="+mn-ea"/>
              </a:rPr>
              <a:t>&lt;/bean&gt;</a:t>
            </a:r>
          </a:p>
          <a:p>
            <a:endParaRPr lang="en-US" altLang="zh-CN" sz="1200" dirty="0">
              <a:latin typeface="+mn-ea"/>
              <a:sym typeface="+mn-ea"/>
            </a:endParaRPr>
          </a:p>
          <a:p>
            <a:r>
              <a:rPr lang="en-US" altLang="zh-CN" sz="1200" dirty="0">
                <a:latin typeface="+mn-ea"/>
                <a:sym typeface="+mn-ea"/>
              </a:rPr>
              <a:t>@Import</a:t>
            </a:r>
            <a:r>
              <a:rPr lang="zh-CN" altLang="en-US" sz="1200" dirty="0">
                <a:latin typeface="+mn-ea"/>
                <a:sym typeface="+mn-ea"/>
              </a:rPr>
              <a:t>用于分拆配置类，相当于</a:t>
            </a:r>
            <a:r>
              <a:rPr lang="en-US" altLang="zh-CN" sz="1200" dirty="0">
                <a:latin typeface="+mn-ea"/>
                <a:sym typeface="+mn-ea"/>
              </a:rPr>
              <a:t>xml</a:t>
            </a:r>
            <a:r>
              <a:rPr lang="zh-CN" altLang="en-US" sz="1200" dirty="0">
                <a:latin typeface="+mn-ea"/>
                <a:sym typeface="+mn-ea"/>
              </a:rPr>
              <a:t>的</a:t>
            </a:r>
            <a:r>
              <a:rPr lang="en-US" altLang="zh-CN" sz="1200" dirty="0">
                <a:latin typeface="+mn-ea"/>
                <a:sym typeface="+mn-ea"/>
              </a:rPr>
              <a:t>&lt;import/&gt;</a:t>
            </a:r>
            <a:r>
              <a:rPr lang="zh-CN" altLang="en-US" sz="1200" dirty="0">
                <a:latin typeface="+mn-ea"/>
                <a:sym typeface="+mn-ea"/>
              </a:rPr>
              <a:t>导入其他配置文件</a:t>
            </a:r>
          </a:p>
          <a:p>
            <a:endParaRPr lang="zh-CN" altLang="en-US" sz="1200" dirty="0">
              <a:latin typeface="+mn-ea"/>
              <a:sym typeface="+mn-ea"/>
            </a:endParaRPr>
          </a:p>
          <a:p>
            <a:r>
              <a:rPr lang="en-US" altLang="zh-CN" sz="1200" dirty="0">
                <a:latin typeface="+mn-ea"/>
                <a:sym typeface="+mn-ea"/>
              </a:rPr>
              <a:t>@</a:t>
            </a:r>
            <a:r>
              <a:rPr lang="en-US" altLang="zh-CN" sz="1200" dirty="0" err="1">
                <a:latin typeface="+mn-ea"/>
                <a:sym typeface="+mn-ea"/>
              </a:rPr>
              <a:t>ImportResource</a:t>
            </a:r>
            <a:r>
              <a:rPr lang="zh-CN" altLang="en-US" sz="1200" dirty="0">
                <a:latin typeface="+mn-ea"/>
                <a:sym typeface="+mn-ea"/>
              </a:rPr>
              <a:t>导入</a:t>
            </a:r>
            <a:r>
              <a:rPr lang="en-US" altLang="zh-CN" sz="1200" dirty="0">
                <a:latin typeface="+mn-ea"/>
                <a:sym typeface="+mn-ea"/>
              </a:rPr>
              <a:t>xml</a:t>
            </a:r>
            <a:r>
              <a:rPr lang="zh-CN" altLang="en-US" sz="1200" dirty="0">
                <a:latin typeface="+mn-ea"/>
                <a:sym typeface="+mn-ea"/>
              </a:rPr>
              <a:t>配置文件，用于</a:t>
            </a:r>
            <a:r>
              <a:rPr lang="en-US" altLang="zh-CN" sz="1200" dirty="0">
                <a:latin typeface="+mn-ea"/>
                <a:sym typeface="+mn-ea"/>
              </a:rPr>
              <a:t>Java</a:t>
            </a:r>
            <a:r>
              <a:rPr lang="zh-CN" altLang="en-US" sz="1200" dirty="0">
                <a:latin typeface="+mn-ea"/>
                <a:sym typeface="+mn-ea"/>
              </a:rPr>
              <a:t>配置与</a:t>
            </a:r>
            <a:r>
              <a:rPr lang="en-US" altLang="zh-CN" sz="1200" dirty="0">
                <a:latin typeface="+mn-ea"/>
                <a:sym typeface="+mn-ea"/>
              </a:rPr>
              <a:t>xml</a:t>
            </a:r>
            <a:r>
              <a:rPr lang="zh-CN" altLang="en-US" sz="1200" dirty="0">
                <a:latin typeface="+mn-ea"/>
                <a:sym typeface="+mn-ea"/>
              </a:rPr>
              <a:t>配置混合使用的场景</a:t>
            </a:r>
          </a:p>
        </p:txBody>
      </p:sp>
      <p:pic>
        <p:nvPicPr>
          <p:cNvPr id="7" name="图片 6"/>
          <p:cNvPicPr>
            <a:picLocks noChangeAspect="1"/>
          </p:cNvPicPr>
          <p:nvPr/>
        </p:nvPicPr>
        <p:blipFill>
          <a:blip r:embed="rId2"/>
          <a:stretch>
            <a:fillRect/>
          </a:stretch>
        </p:blipFill>
        <p:spPr>
          <a:xfrm>
            <a:off x="736573" y="2184203"/>
            <a:ext cx="4401071" cy="25382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400"/>
              <a:t>续</a:t>
            </a:r>
          </a:p>
        </p:txBody>
      </p:sp>
      <p:sp>
        <p:nvSpPr>
          <p:cNvPr id="3" name="内容占位符 2"/>
          <p:cNvSpPr>
            <a:spLocks noGrp="1"/>
          </p:cNvSpPr>
          <p:nvPr>
            <p:ph idx="1"/>
          </p:nvPr>
        </p:nvSpPr>
        <p:spPr/>
        <p:txBody>
          <a:bodyPr/>
          <a:lstStyle/>
          <a:p>
            <a:pPr marL="0" indent="0">
              <a:buNone/>
            </a:pPr>
            <a:r>
              <a:rPr lang="zh-CN" altLang="en-US"/>
              <a:t>启动：</a:t>
            </a:r>
          </a:p>
        </p:txBody>
      </p:sp>
      <p:pic>
        <p:nvPicPr>
          <p:cNvPr id="6" name="图片 5" descr="{2620885E-4E78-3B34-AE6D-75E1BCC808A6}"/>
          <p:cNvPicPr>
            <a:picLocks noChangeAspect="1"/>
          </p:cNvPicPr>
          <p:nvPr/>
        </p:nvPicPr>
        <p:blipFill>
          <a:blip r:embed="rId2"/>
          <a:stretch>
            <a:fillRect/>
          </a:stretch>
        </p:blipFill>
        <p:spPr>
          <a:xfrm>
            <a:off x="612140" y="1193800"/>
            <a:ext cx="8119745" cy="289179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1400" dirty="0"/>
              <a:t>2. @Conditional</a:t>
            </a:r>
            <a:r>
              <a:rPr lang="zh-CN" altLang="en-US" sz="1400" dirty="0"/>
              <a:t>注解</a:t>
            </a:r>
          </a:p>
        </p:txBody>
      </p:sp>
      <p:sp>
        <p:nvSpPr>
          <p:cNvPr id="3" name="内容占位符 2"/>
          <p:cNvSpPr>
            <a:spLocks noGrp="1"/>
          </p:cNvSpPr>
          <p:nvPr>
            <p:ph idx="1"/>
          </p:nvPr>
        </p:nvSpPr>
        <p:spPr/>
        <p:txBody>
          <a:bodyPr/>
          <a:lstStyle/>
          <a:p>
            <a:pPr marL="0" indent="0">
              <a:buNone/>
            </a:pPr>
            <a:r>
              <a:rPr lang="en-US" altLang="zh-CN" dirty="0"/>
              <a:t>       @Conditional </a:t>
            </a:r>
            <a:r>
              <a:rPr lang="zh-CN" altLang="en-US" dirty="0"/>
              <a:t>根据满足某一个特定条件创建一个特定的</a:t>
            </a:r>
            <a:r>
              <a:rPr lang="en-US" altLang="zh-CN" dirty="0"/>
              <a:t>Bean</a:t>
            </a:r>
            <a:r>
              <a:rPr lang="zh-CN" altLang="en-US" dirty="0"/>
              <a:t>。比如当某个</a:t>
            </a:r>
            <a:r>
              <a:rPr lang="en-US" altLang="zh-CN" dirty="0"/>
              <a:t>jar</a:t>
            </a:r>
            <a:r>
              <a:rPr lang="zh-CN" altLang="en-US" dirty="0"/>
              <a:t>在类路径下的时候，自动创建一个或多个</a:t>
            </a:r>
            <a:r>
              <a:rPr lang="en-US" altLang="zh-CN" dirty="0"/>
              <a:t>Bean</a:t>
            </a:r>
            <a:r>
              <a:rPr lang="zh-CN" altLang="en-US" dirty="0"/>
              <a:t>，或者当某个</a:t>
            </a:r>
            <a:r>
              <a:rPr lang="en-US" altLang="zh-CN" dirty="0"/>
              <a:t>Bean</a:t>
            </a:r>
            <a:r>
              <a:rPr lang="zh-CN" altLang="en-US" dirty="0"/>
              <a:t>被创建才会创建另一个</a:t>
            </a:r>
            <a:r>
              <a:rPr lang="en-US" altLang="zh-CN" dirty="0"/>
              <a:t>Bean</a:t>
            </a:r>
            <a:r>
              <a:rPr lang="zh-CN" altLang="en-US" dirty="0"/>
              <a:t>。总之，就是根据特定条件来控制</a:t>
            </a:r>
            <a:r>
              <a:rPr lang="en-US" altLang="zh-CN" dirty="0"/>
              <a:t>Bean</a:t>
            </a:r>
            <a:r>
              <a:rPr lang="zh-CN" altLang="en-US" dirty="0"/>
              <a:t>的创建行为，</a:t>
            </a:r>
            <a:r>
              <a:rPr lang="en-US" altLang="zh-CN" dirty="0"/>
              <a:t>Spring Boot</a:t>
            </a:r>
            <a:r>
              <a:rPr lang="zh-CN" altLang="en-US" dirty="0"/>
              <a:t>自动配置注解就是基于此实现的。看一个例子：根据系统创建不同</a:t>
            </a:r>
            <a:r>
              <a:rPr lang="en-US" altLang="zh-CN" dirty="0"/>
              <a:t>Bean</a:t>
            </a:r>
            <a:endParaRPr lang="zh-CN" altLang="en-US" dirty="0"/>
          </a:p>
        </p:txBody>
      </p:sp>
      <p:pic>
        <p:nvPicPr>
          <p:cNvPr id="4" name="图片 3" descr="{7B5AA70C-0E6C-2184-8072-EC83617AE822}"/>
          <p:cNvPicPr>
            <a:picLocks noChangeAspect="1"/>
          </p:cNvPicPr>
          <p:nvPr/>
        </p:nvPicPr>
        <p:blipFill>
          <a:blip r:embed="rId2"/>
          <a:stretch>
            <a:fillRect/>
          </a:stretch>
        </p:blipFill>
        <p:spPr>
          <a:xfrm>
            <a:off x="788670" y="1943735"/>
            <a:ext cx="7445375" cy="1256030"/>
          </a:xfrm>
          <a:prstGeom prst="rect">
            <a:avLst/>
          </a:prstGeom>
        </p:spPr>
      </p:pic>
      <p:pic>
        <p:nvPicPr>
          <p:cNvPr id="5" name="图片 4" descr="{8634CEAD-D22E-0F62-25B5-17EDB8B2C624}"/>
          <p:cNvPicPr>
            <a:picLocks noChangeAspect="1"/>
          </p:cNvPicPr>
          <p:nvPr/>
        </p:nvPicPr>
        <p:blipFill>
          <a:blip r:embed="rId3"/>
          <a:stretch>
            <a:fillRect/>
          </a:stretch>
        </p:blipFill>
        <p:spPr>
          <a:xfrm>
            <a:off x="788670" y="3312160"/>
            <a:ext cx="7442835" cy="1188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400" dirty="0">
                <a:solidFill>
                  <a:schemeClr val="tx1"/>
                </a:solidFill>
              </a:rPr>
              <a:t>续</a:t>
            </a:r>
          </a:p>
        </p:txBody>
      </p:sp>
      <p:pic>
        <p:nvPicPr>
          <p:cNvPr id="7" name="图片 6" descr="{2FB2F59E-991C-8F64-2AA9-992935720A94}"/>
          <p:cNvPicPr>
            <a:picLocks noChangeAspect="1"/>
          </p:cNvPicPr>
          <p:nvPr/>
        </p:nvPicPr>
        <p:blipFill>
          <a:blip r:embed="rId2"/>
          <a:stretch>
            <a:fillRect/>
          </a:stretch>
        </p:blipFill>
        <p:spPr>
          <a:xfrm>
            <a:off x="631190" y="688340"/>
            <a:ext cx="4817110" cy="894080"/>
          </a:xfrm>
          <a:prstGeom prst="rect">
            <a:avLst/>
          </a:prstGeom>
        </p:spPr>
      </p:pic>
      <p:pic>
        <p:nvPicPr>
          <p:cNvPr id="8" name="图片 7" descr="{55285644-C6AC-10B0-D641-9E4FBD2E7F22}"/>
          <p:cNvPicPr>
            <a:picLocks noChangeAspect="1"/>
          </p:cNvPicPr>
          <p:nvPr/>
        </p:nvPicPr>
        <p:blipFill>
          <a:blip r:embed="rId3"/>
          <a:stretch>
            <a:fillRect/>
          </a:stretch>
        </p:blipFill>
        <p:spPr>
          <a:xfrm>
            <a:off x="631190" y="1582420"/>
            <a:ext cx="7363460" cy="1354455"/>
          </a:xfrm>
          <a:prstGeom prst="rect">
            <a:avLst/>
          </a:prstGeom>
        </p:spPr>
      </p:pic>
      <p:pic>
        <p:nvPicPr>
          <p:cNvPr id="9" name="图片 8" descr="{9F0778D4-95E5-4448-7328-568269E74483}"/>
          <p:cNvPicPr>
            <a:picLocks noChangeAspect="1"/>
          </p:cNvPicPr>
          <p:nvPr/>
        </p:nvPicPr>
        <p:blipFill>
          <a:blip r:embed="rId4"/>
          <a:stretch>
            <a:fillRect/>
          </a:stretch>
        </p:blipFill>
        <p:spPr>
          <a:xfrm>
            <a:off x="631825" y="2982595"/>
            <a:ext cx="7362825" cy="129794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400" dirty="0">
                <a:solidFill>
                  <a:schemeClr val="tx1"/>
                </a:solidFill>
              </a:rPr>
              <a:t>续</a:t>
            </a:r>
          </a:p>
        </p:txBody>
      </p:sp>
      <p:pic>
        <p:nvPicPr>
          <p:cNvPr id="6" name="图片 5" descr="{FE855F03-6033-A678-5F9F-20DB4F66AADC}"/>
          <p:cNvPicPr>
            <a:picLocks noChangeAspect="1"/>
          </p:cNvPicPr>
          <p:nvPr/>
        </p:nvPicPr>
        <p:blipFill>
          <a:blip r:embed="rId2"/>
          <a:stretch>
            <a:fillRect/>
          </a:stretch>
        </p:blipFill>
        <p:spPr>
          <a:xfrm>
            <a:off x="598805" y="577850"/>
            <a:ext cx="7805420" cy="342963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1400" dirty="0"/>
              <a:t>3. </a:t>
            </a:r>
            <a:r>
              <a:rPr lang="zh-CN" altLang="en-US" sz="1400" dirty="0"/>
              <a:t>自动配置原理</a:t>
            </a:r>
          </a:p>
        </p:txBody>
      </p:sp>
      <p:sp>
        <p:nvSpPr>
          <p:cNvPr id="3" name="内容占位符 2"/>
          <p:cNvSpPr>
            <a:spLocks noGrp="1"/>
          </p:cNvSpPr>
          <p:nvPr>
            <p:ph idx="1"/>
          </p:nvPr>
        </p:nvSpPr>
        <p:spPr>
          <a:xfrm>
            <a:off x="529659" y="627405"/>
            <a:ext cx="8085584" cy="3960440"/>
          </a:xfrm>
        </p:spPr>
        <p:txBody>
          <a:bodyPr/>
          <a:lstStyle/>
          <a:p>
            <a:pPr marL="0" indent="0">
              <a:buNone/>
            </a:pPr>
            <a:r>
              <a:rPr lang="en-US" altLang="zh-CN" dirty="0"/>
              <a:t>     </a:t>
            </a:r>
            <a:r>
              <a:rPr lang="zh-CN" altLang="en-US" sz="1400" dirty="0"/>
              <a:t>核心入口</a:t>
            </a:r>
            <a:r>
              <a:rPr lang="en-US" altLang="zh-CN" sz="1400" dirty="0"/>
              <a:t>@SpringBootApplication</a:t>
            </a:r>
            <a:r>
              <a:rPr lang="zh-CN" altLang="en-US" sz="1400" dirty="0"/>
              <a:t>注解，这个注解一个组合注解，组合了</a:t>
            </a:r>
            <a:r>
              <a:rPr lang="en-US" altLang="zh-CN" sz="1400" dirty="0">
                <a:solidFill>
                  <a:srgbClr val="FF0000"/>
                </a:solidFill>
              </a:rPr>
              <a:t>SpringBootConfiguration,EnableAutoConfiguration,CompanentScan</a:t>
            </a:r>
            <a:r>
              <a:rPr lang="zh-CN" altLang="en-US" sz="1400" dirty="0"/>
              <a:t>三个注解。</a:t>
            </a:r>
          </a:p>
          <a:p>
            <a:pPr marL="0" indent="0">
              <a:buNone/>
            </a:pPr>
            <a:r>
              <a:rPr lang="zh-CN" altLang="en-US" sz="1400" dirty="0"/>
              <a:t>     其中</a:t>
            </a:r>
            <a:r>
              <a:rPr lang="en-US" altLang="zh-CN" sz="1400" dirty="0">
                <a:solidFill>
                  <a:srgbClr val="FF0000"/>
                </a:solidFill>
              </a:rPr>
              <a:t>EnableAutoConfiguration</a:t>
            </a:r>
            <a:r>
              <a:rPr lang="zh-CN" altLang="en-US" sz="1400" dirty="0"/>
              <a:t>提供核心功能，此注解</a:t>
            </a:r>
            <a:r>
              <a:rPr lang="en-US" altLang="zh-CN" sz="1400" dirty="0"/>
              <a:t>@Import</a:t>
            </a:r>
            <a:r>
              <a:rPr lang="zh-CN" altLang="en-US" sz="1400" dirty="0"/>
              <a:t>导入EnableAutoConfigurationImportSelector类。使用SpringFactoriesLoader.loadFactoryNames方法</a:t>
            </a:r>
            <a:r>
              <a:rPr lang="zh-CN" altLang="en-US" sz="1400" dirty="0" smtClean="0"/>
              <a:t>扫描</a:t>
            </a:r>
            <a:r>
              <a:rPr lang="en-US" altLang="zh-CN" sz="1400" dirty="0"/>
              <a:t>jar</a:t>
            </a:r>
            <a:r>
              <a:rPr lang="zh-CN" altLang="en-US" sz="1400" dirty="0" smtClean="0"/>
              <a:t>包的</a:t>
            </a:r>
            <a:r>
              <a:rPr lang="en-US" altLang="zh-CN" sz="1400" dirty="0" smtClean="0">
                <a:solidFill>
                  <a:srgbClr val="FF0000"/>
                </a:solidFill>
              </a:rPr>
              <a:t>META-INF/</a:t>
            </a:r>
            <a:r>
              <a:rPr lang="en-US" altLang="zh-CN" sz="1400" dirty="0" err="1" smtClean="0">
                <a:solidFill>
                  <a:srgbClr val="FF0000"/>
                </a:solidFill>
              </a:rPr>
              <a:t>spring.factories</a:t>
            </a:r>
            <a:r>
              <a:rPr lang="zh-CN" altLang="en-US" sz="1400" dirty="0" smtClean="0"/>
              <a:t>文件，</a:t>
            </a:r>
            <a:r>
              <a:rPr lang="zh-CN" altLang="en-US" sz="1400" dirty="0"/>
              <a:t>而</a:t>
            </a:r>
            <a:r>
              <a:rPr lang="en-US" altLang="zh-CN" sz="1400" dirty="0">
                <a:solidFill>
                  <a:srgbClr val="FF0000"/>
                </a:solidFill>
              </a:rPr>
              <a:t>spring-boot-autoconfigure-1.5.6.RELEASE.jar</a:t>
            </a:r>
            <a:r>
              <a:rPr lang="zh-CN" altLang="en-US" sz="1400" dirty="0"/>
              <a:t>里就有一个</a:t>
            </a:r>
            <a:r>
              <a:rPr lang="en-US" altLang="zh-CN" sz="1400" dirty="0">
                <a:sym typeface="+mn-ea"/>
              </a:rPr>
              <a:t>spring.factories</a:t>
            </a:r>
            <a:r>
              <a:rPr lang="zh-CN" altLang="en-US" sz="1400" dirty="0">
                <a:sym typeface="+mn-ea"/>
              </a:rPr>
              <a:t>文件，此文件声明了哪些自动配置。如下：</a:t>
            </a:r>
          </a:p>
          <a:p>
            <a:pPr marL="0" indent="0">
              <a:buNone/>
            </a:pPr>
            <a:endParaRPr lang="en-US" altLang="zh-CN" sz="1400" dirty="0">
              <a:sym typeface="+mn-ea"/>
            </a:endParaRPr>
          </a:p>
        </p:txBody>
      </p:sp>
      <p:pic>
        <p:nvPicPr>
          <p:cNvPr id="4" name="图片 3" descr="{C2FE2EBD-D7A8-5F11-C646-8C215259EF39}"/>
          <p:cNvPicPr>
            <a:picLocks noChangeAspect="1"/>
          </p:cNvPicPr>
          <p:nvPr/>
        </p:nvPicPr>
        <p:blipFill>
          <a:blip r:embed="rId3"/>
          <a:stretch>
            <a:fillRect/>
          </a:stretch>
        </p:blipFill>
        <p:spPr>
          <a:xfrm>
            <a:off x="616585" y="2094865"/>
            <a:ext cx="7459980" cy="253174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600" dirty="0"/>
              <a:t>续</a:t>
            </a:r>
          </a:p>
        </p:txBody>
      </p:sp>
      <p:sp>
        <p:nvSpPr>
          <p:cNvPr id="4" name="文本框 3"/>
          <p:cNvSpPr txBox="1"/>
          <p:nvPr/>
        </p:nvSpPr>
        <p:spPr>
          <a:xfrm>
            <a:off x="643890" y="576580"/>
            <a:ext cx="7767955" cy="3046095"/>
          </a:xfrm>
          <a:prstGeom prst="rect">
            <a:avLst/>
          </a:prstGeom>
          <a:noFill/>
        </p:spPr>
        <p:txBody>
          <a:bodyPr wrap="square" rtlCol="0">
            <a:spAutoFit/>
          </a:bodyPr>
          <a:lstStyle/>
          <a:p>
            <a:r>
              <a:rPr lang="en-US" altLang="zh-CN" sz="1200">
                <a:latin typeface="微软雅黑" panose="020B0503020204020204" pitchFamily="34" charset="-122"/>
                <a:ea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rPr>
              <a:t>打开其中任意一个类，以</a:t>
            </a:r>
            <a:r>
              <a:rPr lang="en-US" altLang="zh-CN" sz="1200">
                <a:latin typeface="微软雅黑" panose="020B0503020204020204" pitchFamily="34" charset="-122"/>
                <a:ea typeface="微软雅黑" panose="020B0503020204020204" pitchFamily="34" charset="-122"/>
              </a:rPr>
              <a:t>HttpEncodingAutoConfiguration</a:t>
            </a:r>
            <a:r>
              <a:rPr lang="zh-CN" altLang="en-US" sz="1200">
                <a:latin typeface="微软雅黑" panose="020B0503020204020204" pitchFamily="34" charset="-122"/>
                <a:ea typeface="微软雅黑" panose="020B0503020204020204" pitchFamily="34" charset="-122"/>
              </a:rPr>
              <a:t>为例，一般有以下注解</a:t>
            </a:r>
            <a:r>
              <a:rPr lang="en-US" altLang="zh-CN" sz="1200">
                <a:latin typeface="微软雅黑" panose="020B0503020204020204" pitchFamily="34" charset="-122"/>
                <a:ea typeface="微软雅黑" panose="020B0503020204020204" pitchFamily="34" charset="-122"/>
              </a:rPr>
              <a:t>:</a:t>
            </a:r>
          </a:p>
          <a:p>
            <a:r>
              <a:rPr lang="en-US" altLang="zh-CN" sz="1200">
                <a:latin typeface="微软雅黑" panose="020B0503020204020204" pitchFamily="34" charset="-122"/>
                <a:ea typeface="微软雅黑" panose="020B0503020204020204" pitchFamily="34" charset="-122"/>
              </a:rPr>
              <a:t>@ConditionalOnBean:			</a:t>
            </a:r>
            <a:r>
              <a:rPr lang="zh-CN" altLang="en-US" sz="1200">
                <a:latin typeface="微软雅黑" panose="020B0503020204020204" pitchFamily="34" charset="-122"/>
                <a:ea typeface="微软雅黑" panose="020B0503020204020204" pitchFamily="34" charset="-122"/>
              </a:rPr>
              <a:t>存在指定</a:t>
            </a:r>
            <a:r>
              <a:rPr lang="en-US" altLang="zh-CN" sz="1200">
                <a:latin typeface="微软雅黑" panose="020B0503020204020204" pitchFamily="34" charset="-122"/>
                <a:ea typeface="微软雅黑" panose="020B0503020204020204" pitchFamily="34" charset="-122"/>
              </a:rPr>
              <a:t>Bean</a:t>
            </a:r>
            <a:r>
              <a:rPr lang="zh-CN" altLang="en-US" sz="1200">
                <a:latin typeface="微软雅黑" panose="020B0503020204020204" pitchFamily="34" charset="-122"/>
                <a:ea typeface="微软雅黑" panose="020B0503020204020204" pitchFamily="34" charset="-122"/>
              </a:rPr>
              <a:t>的条件下</a:t>
            </a:r>
          </a:p>
          <a:p>
            <a:r>
              <a:rPr lang="en-US" altLang="zh-CN" sz="1200">
                <a:latin typeface="微软雅黑" panose="020B0503020204020204" pitchFamily="34" charset="-122"/>
                <a:ea typeface="微软雅黑" panose="020B0503020204020204" pitchFamily="34" charset="-122"/>
              </a:rPr>
              <a:t>@ConditionalOnClass:			ClassPath</a:t>
            </a:r>
            <a:r>
              <a:rPr lang="zh-CN" altLang="en-US" sz="1200">
                <a:latin typeface="微软雅黑" panose="020B0503020204020204" pitchFamily="34" charset="-122"/>
                <a:ea typeface="微软雅黑" panose="020B0503020204020204" pitchFamily="34" charset="-122"/>
              </a:rPr>
              <a:t>下有指定类的条件下</a:t>
            </a:r>
          </a:p>
          <a:p>
            <a:r>
              <a:rPr lang="en-US" altLang="zh-CN" sz="1200">
                <a:latin typeface="微软雅黑" panose="020B0503020204020204" pitchFamily="34" charset="-122"/>
                <a:ea typeface="微软雅黑" panose="020B0503020204020204" pitchFamily="34" charset="-122"/>
              </a:rPr>
              <a:t>@ConditionalOnExpression:		</a:t>
            </a:r>
            <a:r>
              <a:rPr lang="zh-CN" altLang="en-US" sz="1200">
                <a:latin typeface="微软雅黑" panose="020B0503020204020204" pitchFamily="34" charset="-122"/>
                <a:ea typeface="微软雅黑" panose="020B0503020204020204" pitchFamily="34" charset="-122"/>
              </a:rPr>
              <a:t>基于</a:t>
            </a:r>
            <a:r>
              <a:rPr lang="en-US" altLang="zh-CN" sz="1200">
                <a:latin typeface="微软雅黑" panose="020B0503020204020204" pitchFamily="34" charset="-122"/>
                <a:ea typeface="微软雅黑" panose="020B0503020204020204" pitchFamily="34" charset="-122"/>
              </a:rPr>
              <a:t>SpringEL</a:t>
            </a:r>
            <a:r>
              <a:rPr lang="zh-CN" altLang="en-US" sz="1200">
                <a:latin typeface="微软雅黑" panose="020B0503020204020204" pitchFamily="34" charset="-122"/>
                <a:ea typeface="微软雅黑" panose="020B0503020204020204" pitchFamily="34" charset="-122"/>
              </a:rPr>
              <a:t>表达式作为判断条件</a:t>
            </a:r>
          </a:p>
          <a:p>
            <a:r>
              <a:rPr lang="en-US" altLang="zh-CN" sz="1200">
                <a:latin typeface="微软雅黑" panose="020B0503020204020204" pitchFamily="34" charset="-122"/>
                <a:ea typeface="微软雅黑" panose="020B0503020204020204" pitchFamily="34" charset="-122"/>
              </a:rPr>
              <a:t>@ConditinalOnJava:			</a:t>
            </a:r>
            <a:r>
              <a:rPr lang="zh-CN" altLang="en-US" sz="1200">
                <a:latin typeface="微软雅黑" panose="020B0503020204020204" pitchFamily="34" charset="-122"/>
                <a:ea typeface="微软雅黑" panose="020B0503020204020204" pitchFamily="34" charset="-122"/>
              </a:rPr>
              <a:t>基于</a:t>
            </a:r>
            <a:r>
              <a:rPr lang="en-US" altLang="zh-CN" sz="1200">
                <a:latin typeface="微软雅黑" panose="020B0503020204020204" pitchFamily="34" charset="-122"/>
                <a:ea typeface="微软雅黑" panose="020B0503020204020204" pitchFamily="34" charset="-122"/>
              </a:rPr>
              <a:t>JVM</a:t>
            </a:r>
            <a:r>
              <a:rPr lang="zh-CN" altLang="en-US" sz="1200">
                <a:latin typeface="微软雅黑" panose="020B0503020204020204" pitchFamily="34" charset="-122"/>
                <a:ea typeface="微软雅黑" panose="020B0503020204020204" pitchFamily="34" charset="-122"/>
              </a:rPr>
              <a:t>作为判断条件</a:t>
            </a:r>
          </a:p>
          <a:p>
            <a:r>
              <a:rPr lang="en-US" altLang="zh-CN" sz="1200">
                <a:latin typeface="微软雅黑" panose="020B0503020204020204" pitchFamily="34" charset="-122"/>
                <a:ea typeface="微软雅黑" panose="020B0503020204020204" pitchFamily="34" charset="-122"/>
              </a:rPr>
              <a:t>@ConditionalOnJndi:			</a:t>
            </a:r>
            <a:r>
              <a:rPr lang="zh-CN" altLang="en-US" sz="1200">
                <a:latin typeface="微软雅黑" panose="020B0503020204020204" pitchFamily="34" charset="-122"/>
                <a:ea typeface="微软雅黑" panose="020B0503020204020204" pitchFamily="34" charset="-122"/>
              </a:rPr>
              <a:t>在</a:t>
            </a:r>
            <a:r>
              <a:rPr lang="en-US" altLang="zh-CN" sz="1200">
                <a:latin typeface="微软雅黑" panose="020B0503020204020204" pitchFamily="34" charset="-122"/>
                <a:ea typeface="微软雅黑" panose="020B0503020204020204" pitchFamily="34" charset="-122"/>
              </a:rPr>
              <a:t>JNDI</a:t>
            </a:r>
            <a:r>
              <a:rPr lang="zh-CN" altLang="en-US" sz="1200">
                <a:latin typeface="微软雅黑" panose="020B0503020204020204" pitchFamily="34" charset="-122"/>
                <a:ea typeface="微软雅黑" panose="020B0503020204020204" pitchFamily="34" charset="-122"/>
              </a:rPr>
              <a:t>存在的条件下查找执行的位置</a:t>
            </a:r>
          </a:p>
          <a:p>
            <a:r>
              <a:rPr lang="en-US" altLang="zh-CN" sz="1200">
                <a:latin typeface="微软雅黑" panose="020B0503020204020204" pitchFamily="34" charset="-122"/>
                <a:ea typeface="微软雅黑" panose="020B0503020204020204" pitchFamily="34" charset="-122"/>
              </a:rPr>
              <a:t>@ConditionalOnMissingBean:		</a:t>
            </a:r>
            <a:r>
              <a:rPr lang="zh-CN" altLang="en-US" sz="1200">
                <a:latin typeface="微软雅黑" panose="020B0503020204020204" pitchFamily="34" charset="-122"/>
                <a:ea typeface="微软雅黑" panose="020B0503020204020204" pitchFamily="34" charset="-122"/>
              </a:rPr>
              <a:t>不存在指定</a:t>
            </a:r>
            <a:r>
              <a:rPr lang="en-US" altLang="zh-CN" sz="1200">
                <a:latin typeface="微软雅黑" panose="020B0503020204020204" pitchFamily="34" charset="-122"/>
                <a:ea typeface="微软雅黑" panose="020B0503020204020204" pitchFamily="34" charset="-122"/>
              </a:rPr>
              <a:t>Bean</a:t>
            </a:r>
            <a:r>
              <a:rPr lang="zh-CN" altLang="en-US" sz="1200">
                <a:latin typeface="微软雅黑" panose="020B0503020204020204" pitchFamily="34" charset="-122"/>
                <a:ea typeface="微软雅黑" panose="020B0503020204020204" pitchFamily="34" charset="-122"/>
              </a:rPr>
              <a:t>的条件下</a:t>
            </a:r>
          </a:p>
          <a:p>
            <a:r>
              <a:rPr lang="en-US" altLang="zh-CN" sz="1200">
                <a:latin typeface="微软雅黑" panose="020B0503020204020204" pitchFamily="34" charset="-122"/>
                <a:ea typeface="微软雅黑" panose="020B0503020204020204" pitchFamily="34" charset="-122"/>
              </a:rPr>
              <a:t>@ConditionalOnMissingClass:		ClassPath</a:t>
            </a:r>
            <a:r>
              <a:rPr lang="zh-CN" altLang="en-US" sz="1200">
                <a:latin typeface="微软雅黑" panose="020B0503020204020204" pitchFamily="34" charset="-122"/>
                <a:ea typeface="微软雅黑" panose="020B0503020204020204" pitchFamily="34" charset="-122"/>
              </a:rPr>
              <a:t>没有指定类的条件下</a:t>
            </a:r>
          </a:p>
          <a:p>
            <a:r>
              <a:rPr lang="en-US" altLang="zh-CN" sz="1200">
                <a:latin typeface="微软雅黑" panose="020B0503020204020204" pitchFamily="34" charset="-122"/>
                <a:ea typeface="微软雅黑" panose="020B0503020204020204" pitchFamily="34" charset="-122"/>
              </a:rPr>
              <a:t>@ConditionalOnnotWebApplication:		</a:t>
            </a:r>
            <a:r>
              <a:rPr lang="zh-CN" altLang="en-US" sz="1200">
                <a:latin typeface="微软雅黑" panose="020B0503020204020204" pitchFamily="34" charset="-122"/>
                <a:ea typeface="微软雅黑" panose="020B0503020204020204" pitchFamily="34" charset="-122"/>
              </a:rPr>
              <a:t>非</a:t>
            </a:r>
            <a:r>
              <a:rPr lang="en-US" altLang="zh-CN" sz="1200">
                <a:latin typeface="微软雅黑" panose="020B0503020204020204" pitchFamily="34" charset="-122"/>
                <a:ea typeface="微软雅黑" panose="020B0503020204020204" pitchFamily="34" charset="-122"/>
              </a:rPr>
              <a:t>WEB</a:t>
            </a:r>
            <a:r>
              <a:rPr lang="zh-CN" altLang="en-US" sz="1200">
                <a:latin typeface="微软雅黑" panose="020B0503020204020204" pitchFamily="34" charset="-122"/>
                <a:ea typeface="微软雅黑" panose="020B0503020204020204" pitchFamily="34" charset="-122"/>
              </a:rPr>
              <a:t>项目条件下</a:t>
            </a:r>
          </a:p>
          <a:p>
            <a:r>
              <a:rPr lang="en-US" altLang="zh-CN" sz="1200">
                <a:latin typeface="微软雅黑" panose="020B0503020204020204" pitchFamily="34" charset="-122"/>
                <a:ea typeface="微软雅黑" panose="020B0503020204020204" pitchFamily="34" charset="-122"/>
              </a:rPr>
              <a:t>@ConditionalOnProperty:		</a:t>
            </a:r>
            <a:r>
              <a:rPr lang="zh-CN" altLang="en-US" sz="1200">
                <a:latin typeface="微软雅黑" panose="020B0503020204020204" pitchFamily="34" charset="-122"/>
                <a:ea typeface="微软雅黑" panose="020B0503020204020204" pitchFamily="34" charset="-122"/>
              </a:rPr>
              <a:t>指定属性是否有指定的值条件下</a:t>
            </a:r>
          </a:p>
          <a:p>
            <a:r>
              <a:rPr lang="en-US" altLang="zh-CN" sz="1200">
                <a:latin typeface="微软雅黑" panose="020B0503020204020204" pitchFamily="34" charset="-122"/>
                <a:ea typeface="微软雅黑" panose="020B0503020204020204" pitchFamily="34" charset="-122"/>
              </a:rPr>
              <a:t>@ConditionalOnResouce:		</a:t>
            </a:r>
            <a:r>
              <a:rPr lang="zh-CN" altLang="en-US" sz="1200">
                <a:latin typeface="微软雅黑" panose="020B0503020204020204" pitchFamily="34" charset="-122"/>
                <a:ea typeface="微软雅黑" panose="020B0503020204020204" pitchFamily="34" charset="-122"/>
              </a:rPr>
              <a:t>类路径是否有指定的值</a:t>
            </a:r>
          </a:p>
          <a:p>
            <a:r>
              <a:rPr lang="en-US" altLang="zh-CN" sz="1200">
                <a:latin typeface="微软雅黑" panose="020B0503020204020204" pitchFamily="34" charset="-122"/>
                <a:ea typeface="微软雅黑" panose="020B0503020204020204" pitchFamily="34" charset="-122"/>
              </a:rPr>
              <a:t>@ConditionalOnSingleCandidate:		</a:t>
            </a:r>
            <a:r>
              <a:rPr lang="zh-CN" altLang="en-US" sz="1200">
                <a:latin typeface="微软雅黑" panose="020B0503020204020204" pitchFamily="34" charset="-122"/>
                <a:ea typeface="微软雅黑" panose="020B0503020204020204" pitchFamily="34" charset="-122"/>
              </a:rPr>
              <a:t>容器中只有一个指定</a:t>
            </a:r>
            <a:r>
              <a:rPr lang="en-US" altLang="zh-CN" sz="1200">
                <a:latin typeface="微软雅黑" panose="020B0503020204020204" pitchFamily="34" charset="-122"/>
                <a:ea typeface="微软雅黑" panose="020B0503020204020204" pitchFamily="34" charset="-122"/>
              </a:rPr>
              <a:t>Bean,</a:t>
            </a:r>
            <a:r>
              <a:rPr lang="zh-CN" altLang="en-US" sz="1200">
                <a:latin typeface="微软雅黑" panose="020B0503020204020204" pitchFamily="34" charset="-122"/>
                <a:ea typeface="微软雅黑" panose="020B0503020204020204" pitchFamily="34" charset="-122"/>
              </a:rPr>
              <a:t>或有多个但存在首选指定</a:t>
            </a:r>
            <a:r>
              <a:rPr lang="en-US" altLang="zh-CN" sz="1200">
                <a:latin typeface="微软雅黑" panose="020B0503020204020204" pitchFamily="34" charset="-122"/>
                <a:ea typeface="微软雅黑" panose="020B0503020204020204" pitchFamily="34" charset="-122"/>
              </a:rPr>
              <a:t>Bean</a:t>
            </a:r>
          </a:p>
          <a:p>
            <a:r>
              <a:rPr lang="en-US" altLang="zh-CN" sz="1200">
                <a:latin typeface="微软雅黑" panose="020B0503020204020204" pitchFamily="34" charset="-122"/>
                <a:ea typeface="微软雅黑" panose="020B0503020204020204" pitchFamily="34" charset="-122"/>
              </a:rPr>
              <a:t>@ConditionalOnWebApplication:		WEB</a:t>
            </a:r>
            <a:r>
              <a:rPr lang="zh-CN" altLang="en-US" sz="1200">
                <a:latin typeface="微软雅黑" panose="020B0503020204020204" pitchFamily="34" charset="-122"/>
                <a:ea typeface="微软雅黑" panose="020B0503020204020204" pitchFamily="34" charset="-122"/>
              </a:rPr>
              <a:t>项目条件下</a:t>
            </a:r>
            <a:r>
              <a:rPr lang="en-US" altLang="zh-CN" sz="1200">
                <a:latin typeface="微软雅黑" panose="020B0503020204020204" pitchFamily="34" charset="-122"/>
                <a:ea typeface="微软雅黑" panose="020B0503020204020204" pitchFamily="34" charset="-122"/>
              </a:rPr>
              <a:t/>
            </a:r>
            <a:br>
              <a:rPr lang="en-US" altLang="zh-CN" sz="1200">
                <a:latin typeface="微软雅黑" panose="020B0503020204020204" pitchFamily="34" charset="-122"/>
                <a:ea typeface="微软雅黑" panose="020B0503020204020204" pitchFamily="34" charset="-122"/>
              </a:rPr>
            </a:br>
            <a:r>
              <a:rPr lang="en-US" altLang="zh-CN" sz="1200">
                <a:latin typeface="微软雅黑" panose="020B0503020204020204" pitchFamily="34" charset="-122"/>
                <a:ea typeface="微软雅黑" panose="020B0503020204020204" pitchFamily="34" charset="-122"/>
              </a:rPr>
              <a:t>@ConditionalOnCloudPlatform:		</a:t>
            </a:r>
            <a:r>
              <a:rPr lang="zh-CN" altLang="en-US" sz="1200">
                <a:latin typeface="微软雅黑" panose="020B0503020204020204" pitchFamily="34" charset="-122"/>
                <a:ea typeface="微软雅黑" panose="020B0503020204020204" pitchFamily="34" charset="-122"/>
              </a:rPr>
              <a:t>云平台条件下，</a:t>
            </a:r>
            <a:r>
              <a:rPr lang="en-US" altLang="zh-CN" sz="1200">
                <a:latin typeface="微软雅黑" panose="020B0503020204020204" pitchFamily="34" charset="-122"/>
                <a:ea typeface="微软雅黑" panose="020B0503020204020204" pitchFamily="34" charset="-122"/>
              </a:rPr>
              <a:t>1.5</a:t>
            </a:r>
            <a:r>
              <a:rPr lang="zh-CN" altLang="en-US" sz="1200">
                <a:latin typeface="微软雅黑" panose="020B0503020204020204" pitchFamily="34" charset="-122"/>
                <a:ea typeface="微软雅黑" panose="020B0503020204020204" pitchFamily="34" charset="-122"/>
              </a:rPr>
              <a:t>版本新增</a:t>
            </a:r>
          </a:p>
          <a:p>
            <a:endParaRPr lang="zh-CN" altLang="en-US" sz="1200">
              <a:latin typeface="微软雅黑" panose="020B0503020204020204" pitchFamily="34" charset="-122"/>
              <a:ea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rPr>
              <a:t>以上注解存在</a:t>
            </a:r>
            <a:r>
              <a:rPr lang="en-US" altLang="zh-CN" sz="1200">
                <a:latin typeface="微软雅黑" panose="020B0503020204020204" pitchFamily="34" charset="-122"/>
                <a:ea typeface="微软雅黑" panose="020B0503020204020204" pitchFamily="34" charset="-122"/>
              </a:rPr>
              <a:t>org.springframework.boot.autoconfigure.condition</a:t>
            </a:r>
            <a:r>
              <a:rPr lang="zh-CN" altLang="en-US" sz="1200">
                <a:latin typeface="微软雅黑" panose="020B0503020204020204" pitchFamily="34" charset="-122"/>
                <a:ea typeface="微软雅黑" panose="020B0503020204020204" pitchFamily="34" charset="-122"/>
              </a:rPr>
              <a:t>包下</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600" dirty="0"/>
              <a:t>续</a:t>
            </a:r>
          </a:p>
        </p:txBody>
      </p:sp>
      <p:pic>
        <p:nvPicPr>
          <p:cNvPr id="7" name="图片 6" descr="{3AB27351-A38D-5134-1A2B-F57F7281869C}"/>
          <p:cNvPicPr>
            <a:picLocks noChangeAspect="1"/>
          </p:cNvPicPr>
          <p:nvPr/>
        </p:nvPicPr>
        <p:blipFill>
          <a:blip r:embed="rId2"/>
          <a:stretch>
            <a:fillRect/>
          </a:stretch>
        </p:blipFill>
        <p:spPr>
          <a:xfrm>
            <a:off x="584200" y="532130"/>
            <a:ext cx="8020050" cy="3385185"/>
          </a:xfrm>
          <a:prstGeom prst="rect">
            <a:avLst/>
          </a:prstGeom>
        </p:spPr>
      </p:pic>
      <p:sp>
        <p:nvSpPr>
          <p:cNvPr id="8" name="文本框 7"/>
          <p:cNvSpPr txBox="1"/>
          <p:nvPr/>
        </p:nvSpPr>
        <p:spPr>
          <a:xfrm>
            <a:off x="584200" y="4001135"/>
            <a:ext cx="7803515" cy="829945"/>
          </a:xfrm>
          <a:prstGeom prst="rect">
            <a:avLst/>
          </a:prstGeom>
          <a:noFill/>
        </p:spPr>
        <p:txBody>
          <a:bodyPr wrap="square" rtlCol="0">
            <a:spAutoFit/>
          </a:bodyPr>
          <a:lstStyle/>
          <a:p>
            <a:r>
              <a:rPr lang="en-US" altLang="zh-CN" sz="800"/>
              <a:t>1.</a:t>
            </a:r>
            <a:r>
              <a:rPr lang="zh-CN" altLang="en-US" sz="800"/>
              <a:t>导入配置，可以在</a:t>
            </a:r>
            <a:r>
              <a:rPr lang="en-US" altLang="zh-CN" sz="800"/>
              <a:t>application.properties</a:t>
            </a:r>
            <a:r>
              <a:rPr lang="zh-CN" altLang="en-US" sz="800"/>
              <a:t>中配置</a:t>
            </a:r>
          </a:p>
          <a:p>
            <a:r>
              <a:rPr lang="en-US" altLang="zh-CN" sz="800"/>
              <a:t>2.</a:t>
            </a:r>
            <a:r>
              <a:rPr lang="zh-CN" altLang="en-US" sz="800"/>
              <a:t>当前项目是</a:t>
            </a:r>
            <a:r>
              <a:rPr lang="en-US" altLang="zh-CN" sz="800"/>
              <a:t>wen</a:t>
            </a:r>
            <a:r>
              <a:rPr lang="zh-CN" altLang="en-US" sz="800"/>
              <a:t>项目</a:t>
            </a:r>
          </a:p>
          <a:p>
            <a:r>
              <a:rPr lang="en-US" altLang="zh-CN" sz="800"/>
              <a:t>3.</a:t>
            </a:r>
            <a:r>
              <a:rPr lang="zh-CN" altLang="en-US" sz="800"/>
              <a:t>类路径下存在</a:t>
            </a:r>
            <a:r>
              <a:rPr lang="en-US" altLang="zh-CN" sz="800"/>
              <a:t>CharacterEncodingFilter</a:t>
            </a:r>
            <a:r>
              <a:rPr lang="zh-CN" altLang="en-US" sz="800"/>
              <a:t>类</a:t>
            </a:r>
          </a:p>
          <a:p>
            <a:r>
              <a:rPr lang="en-US" altLang="zh-CN" sz="800"/>
              <a:t>4.spring.http.encoding.enabled </a:t>
            </a:r>
            <a:r>
              <a:rPr lang="zh-CN" altLang="en-US" sz="800"/>
              <a:t>在</a:t>
            </a:r>
            <a:r>
              <a:rPr lang="en-US" altLang="zh-CN" sz="800"/>
              <a:t>application.properties</a:t>
            </a:r>
            <a:r>
              <a:rPr lang="zh-CN" altLang="en-US" sz="800"/>
              <a:t>中没有配置的情况下，默认为</a:t>
            </a:r>
            <a:r>
              <a:rPr lang="en-US" altLang="zh-CN" sz="800"/>
              <a:t>true,</a:t>
            </a:r>
            <a:r>
              <a:rPr lang="zh-CN" altLang="en-US" sz="800"/>
              <a:t>即条件符合</a:t>
            </a:r>
          </a:p>
          <a:p>
            <a:r>
              <a:rPr lang="en-US" altLang="zh-CN" sz="800"/>
              <a:t>5.Java</a:t>
            </a:r>
            <a:r>
              <a:rPr lang="zh-CN" altLang="en-US" sz="800"/>
              <a:t>配置方式配置</a:t>
            </a:r>
            <a:r>
              <a:rPr lang="en-US" altLang="zh-CN" sz="800"/>
              <a:t>CharacterEncodingFilter</a:t>
            </a:r>
            <a:r>
              <a:rPr lang="zh-CN" altLang="en-US" sz="800"/>
              <a:t>这个</a:t>
            </a:r>
            <a:r>
              <a:rPr lang="en-US" altLang="zh-CN" sz="800"/>
              <a:t>Bean</a:t>
            </a:r>
          </a:p>
          <a:p>
            <a:r>
              <a:rPr lang="en-US" altLang="zh-CN" sz="800"/>
              <a:t>6.</a:t>
            </a:r>
            <a:r>
              <a:rPr lang="zh-CN" altLang="en-US" sz="800"/>
              <a:t>当容器中没有</a:t>
            </a:r>
            <a:r>
              <a:rPr lang="en-US" altLang="zh-CN" sz="800">
                <a:sym typeface="+mn-ea"/>
              </a:rPr>
              <a:t>CharacterEncodingFilter</a:t>
            </a:r>
            <a:r>
              <a:rPr lang="zh-CN" altLang="en-US" sz="800">
                <a:sym typeface="+mn-ea"/>
              </a:rPr>
              <a:t>这个</a:t>
            </a:r>
            <a:r>
              <a:rPr lang="en-US" altLang="zh-CN" sz="800">
                <a:sym typeface="+mn-ea"/>
              </a:rPr>
              <a:t>Bean</a:t>
            </a:r>
            <a:r>
              <a:rPr lang="zh-CN" altLang="en-US" sz="800">
                <a:sym typeface="+mn-ea"/>
              </a:rPr>
              <a:t>的时候新建</a:t>
            </a:r>
            <a:r>
              <a:rPr lang="en-US" altLang="zh-CN" sz="800">
                <a:sym typeface="+mn-ea"/>
              </a:rPr>
              <a:t>Bean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 name="内容占位符 3" descr="PPT模板-02.jpg"/>
          <p:cNvPicPr>
            <a:picLocks noGrp="1" noChangeAspect="1"/>
          </p:cNvPicPr>
          <p:nvPr>
            <p:ph idx="1"/>
          </p:nvPr>
        </p:nvPicPr>
        <p:blipFill>
          <a:blip r:embed="rId3" cstate="print"/>
          <a:stretch>
            <a:fillRect/>
          </a:stretch>
        </p:blipFill>
        <p:spPr>
          <a:xfrm>
            <a:off x="0" y="605"/>
            <a:ext cx="9144000" cy="5142895"/>
          </a:xfrm>
        </p:spPr>
      </p:pic>
      <p:sp>
        <p:nvSpPr>
          <p:cNvPr id="5" name="副标题 2"/>
          <p:cNvSpPr txBox="1"/>
          <p:nvPr/>
        </p:nvSpPr>
        <p:spPr>
          <a:xfrm>
            <a:off x="3347864" y="699542"/>
            <a:ext cx="5327650" cy="3744416"/>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None/>
              <a:defRPr/>
            </a:pPr>
            <a:endParaRPr lang="en-US" altLang="zh-CN" sz="1600" b="1" dirty="0">
              <a:solidFill>
                <a:srgbClr val="FF66FF"/>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None/>
              <a:defRPr/>
            </a:pPr>
            <a:endParaRPr kumimoji="0" lang="en-US" altLang="zh-CN" sz="1600" b="1" i="0" u="none" strike="noStrike" kern="1200" cap="none" spc="0" normalizeH="0" baseline="0" noProof="0" dirty="0" smtClean="0">
              <a:ln>
                <a:noFill/>
              </a:ln>
              <a:solidFill>
                <a:srgbClr val="FF66FF"/>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 name="图表 2"/>
          <p:cNvGraphicFramePr/>
          <p:nvPr>
            <p:extLst>
              <p:ext uri="{D42A27DB-BD31-4B8C-83A1-F6EECF244321}">
                <p14:modId xmlns:p14="http://schemas.microsoft.com/office/powerpoint/2010/main" val="1276684948"/>
              </p:ext>
            </p:extLst>
          </p:nvPr>
        </p:nvGraphicFramePr>
        <p:xfrm>
          <a:off x="2628037" y="425182"/>
          <a:ext cx="5640288" cy="39042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a:t>
            </a:r>
            <a:r>
              <a:rPr lang="en-US" altLang="zh-CN" dirty="0"/>
              <a:t>. </a:t>
            </a:r>
            <a:r>
              <a:rPr lang="zh-CN" altLang="en-US" dirty="0"/>
              <a:t>自定义自动配置</a:t>
            </a:r>
          </a:p>
        </p:txBody>
      </p:sp>
      <p:sp>
        <p:nvSpPr>
          <p:cNvPr id="4" name="文本框 3"/>
          <p:cNvSpPr txBox="1"/>
          <p:nvPr/>
        </p:nvSpPr>
        <p:spPr>
          <a:xfrm>
            <a:off x="600075" y="742950"/>
            <a:ext cx="8292465" cy="3415030"/>
          </a:xfrm>
          <a:prstGeom prst="rect">
            <a:avLst/>
          </a:prstGeom>
          <a:noFill/>
        </p:spPr>
        <p:txBody>
          <a:bodyPr wrap="square" rtlCol="0">
            <a:spAutoFit/>
          </a:bodyPr>
          <a:lstStyle/>
          <a:p>
            <a:r>
              <a:rPr lang="en-US" altLang="zh-CN" dirty="0"/>
              <a:t>         </a:t>
            </a:r>
            <a:r>
              <a:rPr lang="en-US" altLang="zh-CN" sz="1600" dirty="0">
                <a:latin typeface="微软雅黑" panose="020B0503020204020204" pitchFamily="34" charset="-122"/>
                <a:ea typeface="微软雅黑" panose="020B0503020204020204" pitchFamily="34" charset="-122"/>
              </a:rPr>
              <a:t>Spring Boot</a:t>
            </a:r>
            <a:r>
              <a:rPr lang="zh-CN" altLang="en-US" sz="1600" dirty="0">
                <a:latin typeface="微软雅黑" panose="020B0503020204020204" pitchFamily="34" charset="-122"/>
                <a:ea typeface="微软雅黑" panose="020B0503020204020204" pitchFamily="34" charset="-122"/>
              </a:rPr>
              <a:t>考虑了大多数的开发场景，提供了大多数自动配置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各种</a:t>
            </a:r>
            <a:r>
              <a:rPr lang="en-US" altLang="zh-CN" sz="1600" dirty="0">
                <a:latin typeface="微软雅黑" panose="020B0503020204020204" pitchFamily="34" charset="-122"/>
                <a:ea typeface="微软雅黑" panose="020B0503020204020204" pitchFamily="34" charset="-122"/>
              </a:rPr>
              <a:t>starter:</a:t>
            </a:r>
            <a:r>
              <a:rPr lang="en-US" altLang="zh-CN" sz="1600" dirty="0">
                <a:solidFill>
                  <a:srgbClr val="FF0000"/>
                </a:solidFill>
                <a:latin typeface="微软雅黑" panose="020B0503020204020204" pitchFamily="34" charset="-122"/>
                <a:ea typeface="微软雅黑" panose="020B0503020204020204" pitchFamily="34" charset="-122"/>
              </a:rPr>
              <a:t>spring-boot-starter-web,</a:t>
            </a:r>
            <a:r>
              <a:rPr lang="en-US" altLang="zh-CN" sz="1600" dirty="0">
                <a:solidFill>
                  <a:srgbClr val="FF0000"/>
                </a:solidFill>
                <a:latin typeface="微软雅黑" panose="020B0503020204020204" pitchFamily="34" charset="-122"/>
                <a:ea typeface="微软雅黑" panose="020B0503020204020204" pitchFamily="34" charset="-122"/>
                <a:sym typeface="+mn-ea"/>
              </a:rPr>
              <a:t>spring-boot-starter-data-jpa,spring-boot-starter-redis</a:t>
            </a:r>
            <a:r>
              <a:rPr lang="zh-CN" altLang="en-US" sz="1600" dirty="0">
                <a:latin typeface="微软雅黑" panose="020B0503020204020204" pitchFamily="34" charset="-122"/>
                <a:ea typeface="微软雅黑" panose="020B0503020204020204" pitchFamily="34" charset="-122"/>
                <a:sym typeface="+mn-ea"/>
              </a:rPr>
              <a:t>等等，见附录</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，若在开发中已提供的不能满足，我们可以自定义自动配置。</a:t>
            </a:r>
          </a:p>
          <a:p>
            <a:r>
              <a:rPr lang="zh-CN" altLang="en-US" sz="1600" dirty="0">
                <a:latin typeface="微软雅黑" panose="020B0503020204020204" pitchFamily="34" charset="-122"/>
                <a:ea typeface="微软雅黑" panose="020B0503020204020204" pitchFamily="34" charset="-122"/>
              </a:rPr>
              <a:t>         还是以</a:t>
            </a:r>
            <a:r>
              <a:rPr lang="en-US" altLang="zh-CN" sz="1600" dirty="0" err="1">
                <a:latin typeface="微软雅黑" panose="020B0503020204020204" pitchFamily="34" charset="-122"/>
                <a:ea typeface="微软雅黑" panose="020B0503020204020204" pitchFamily="34" charset="-122"/>
                <a:sym typeface="+mn-ea"/>
              </a:rPr>
              <a:t>HttpEncodingAutoConfiguration</a:t>
            </a:r>
            <a:r>
              <a:rPr lang="zh-CN" altLang="en-US" sz="1600" dirty="0">
                <a:latin typeface="微软雅黑" panose="020B0503020204020204" pitchFamily="34" charset="-122"/>
                <a:ea typeface="微软雅黑" panose="020B0503020204020204" pitchFamily="34" charset="-122"/>
                <a:sym typeface="+mn-ea"/>
              </a:rPr>
              <a:t>为例，我们模仿它，开始自定义我们自己的</a:t>
            </a:r>
            <a:r>
              <a:rPr lang="en-US" altLang="zh-CN" sz="1600" dirty="0">
                <a:latin typeface="微软雅黑" panose="020B0503020204020204" pitchFamily="34" charset="-122"/>
                <a:ea typeface="微软雅黑" panose="020B0503020204020204" pitchFamily="34" charset="-122"/>
                <a:sym typeface="+mn-ea"/>
              </a:rPr>
              <a:t>starter(</a:t>
            </a:r>
            <a:r>
              <a:rPr lang="en-US" altLang="zh-CN" sz="1600" dirty="0">
                <a:solidFill>
                  <a:srgbClr val="FF0000"/>
                </a:solidFill>
                <a:latin typeface="微软雅黑" panose="020B0503020204020204" pitchFamily="34" charset="-122"/>
                <a:ea typeface="微软雅黑" panose="020B0503020204020204" pitchFamily="34" charset="-122"/>
                <a:sym typeface="+mn-ea"/>
              </a:rPr>
              <a:t>spring-boot-starter-hello</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a:t>
            </a:r>
          </a:p>
          <a:p>
            <a:r>
              <a:rPr lang="en-US" altLang="zh-CN" dirty="0">
                <a:latin typeface="微软雅黑" panose="020B0503020204020204" pitchFamily="34" charset="-122"/>
                <a:ea typeface="微软雅黑" panose="020B0503020204020204" pitchFamily="34" charset="-122"/>
                <a:sym typeface="+mn-ea"/>
              </a:rPr>
              <a:t>     </a:t>
            </a:r>
          </a:p>
          <a:p>
            <a:endParaRPr lang="en-US" altLang="zh-CN" dirty="0">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      </a:t>
            </a:r>
            <a:r>
              <a:rPr lang="zh-CN" altLang="en-US" sz="1600" dirty="0">
                <a:latin typeface="微软雅黑" panose="020B0503020204020204" pitchFamily="34" charset="-122"/>
                <a:ea typeface="微软雅黑" panose="020B0503020204020204" pitchFamily="34" charset="-122"/>
                <a:sym typeface="+mn-ea"/>
              </a:rPr>
              <a:t> 步骤如下：</a:t>
            </a:r>
          </a:p>
          <a:p>
            <a:r>
              <a:rPr lang="en-US" altLang="zh-CN" sz="1600" dirty="0">
                <a:latin typeface="微软雅黑" panose="020B0503020204020204" pitchFamily="34" charset="-122"/>
                <a:ea typeface="微软雅黑" panose="020B0503020204020204" pitchFamily="34" charset="-122"/>
                <a:sym typeface="+mn-ea"/>
              </a:rPr>
              <a:t>       1.</a:t>
            </a:r>
            <a:r>
              <a:rPr lang="zh-CN" altLang="en-US" sz="1600" dirty="0">
                <a:latin typeface="微软雅黑" panose="020B0503020204020204" pitchFamily="34" charset="-122"/>
                <a:ea typeface="微软雅黑" panose="020B0503020204020204" pitchFamily="34" charset="-122"/>
                <a:sym typeface="+mn-ea"/>
              </a:rPr>
              <a:t>加入</a:t>
            </a:r>
            <a:r>
              <a:rPr lang="en-US" altLang="zh-CN" sz="1600" dirty="0">
                <a:latin typeface="微软雅黑" panose="020B0503020204020204" pitchFamily="34" charset="-122"/>
                <a:ea typeface="微软雅黑" panose="020B0503020204020204" pitchFamily="34" charset="-122"/>
                <a:sym typeface="+mn-ea"/>
              </a:rPr>
              <a:t>Spring Boot</a:t>
            </a:r>
            <a:r>
              <a:rPr lang="zh-CN" altLang="en-US" sz="1600" dirty="0">
                <a:latin typeface="微软雅黑" panose="020B0503020204020204" pitchFamily="34" charset="-122"/>
                <a:ea typeface="微软雅黑" panose="020B0503020204020204" pitchFamily="34" charset="-122"/>
                <a:sym typeface="+mn-ea"/>
              </a:rPr>
              <a:t>自身的自动配置作为依赖</a:t>
            </a:r>
          </a:p>
          <a:p>
            <a:r>
              <a:rPr lang="en-US" altLang="zh-CN" sz="1600" dirty="0">
                <a:latin typeface="微软雅黑" panose="020B0503020204020204" pitchFamily="34" charset="-122"/>
                <a:ea typeface="微软雅黑" panose="020B0503020204020204" pitchFamily="34" charset="-122"/>
                <a:sym typeface="+mn-ea"/>
              </a:rPr>
              <a:t>       2.</a:t>
            </a:r>
            <a:r>
              <a:rPr lang="zh-CN" altLang="en-US" sz="1600" dirty="0">
                <a:latin typeface="微软雅黑" panose="020B0503020204020204" pitchFamily="34" charset="-122"/>
                <a:ea typeface="微软雅黑" panose="020B0503020204020204" pitchFamily="34" charset="-122"/>
                <a:sym typeface="+mn-ea"/>
              </a:rPr>
              <a:t>定义</a:t>
            </a:r>
            <a:r>
              <a:rPr lang="en-US" altLang="zh-CN" sz="1600" dirty="0">
                <a:latin typeface="微软雅黑" panose="020B0503020204020204" pitchFamily="34" charset="-122"/>
                <a:ea typeface="微软雅黑" panose="020B0503020204020204" pitchFamily="34" charset="-122"/>
                <a:sym typeface="+mn-ea"/>
              </a:rPr>
              <a:t>Service</a:t>
            </a:r>
            <a:r>
              <a:rPr lang="zh-CN" altLang="en-US" sz="1600" dirty="0">
                <a:latin typeface="微软雅黑" panose="020B0503020204020204" pitchFamily="34" charset="-122"/>
                <a:ea typeface="微软雅黑" panose="020B0503020204020204" pitchFamily="34" charset="-122"/>
                <a:sym typeface="+mn-ea"/>
              </a:rPr>
              <a:t>类</a:t>
            </a:r>
            <a:r>
              <a:rPr lang="en-US" altLang="zh-CN" sz="1600" dirty="0">
                <a:latin typeface="微软雅黑" panose="020B0503020204020204" pitchFamily="34" charset="-122"/>
                <a:ea typeface="微软雅黑" panose="020B0503020204020204" pitchFamily="34" charset="-122"/>
                <a:sym typeface="+mn-ea"/>
              </a:rPr>
              <a:t>(</a:t>
            </a:r>
            <a:r>
              <a:rPr lang="en-US" altLang="zh-CN" sz="1600" dirty="0" err="1">
                <a:latin typeface="微软雅黑" panose="020B0503020204020204" pitchFamily="34" charset="-122"/>
                <a:ea typeface="微软雅黑" panose="020B0503020204020204" pitchFamily="34" charset="-122"/>
                <a:sym typeface="+mn-ea"/>
              </a:rPr>
              <a:t>HelloService</a:t>
            </a:r>
            <a:r>
              <a:rPr lang="en-US" altLang="zh-CN" sz="1600" dirty="0">
                <a:latin typeface="微软雅黑" panose="020B0503020204020204" pitchFamily="34" charset="-122"/>
                <a:ea typeface="微软雅黑" panose="020B0503020204020204" pitchFamily="34" charset="-122"/>
                <a:sym typeface="+mn-ea"/>
              </a:rPr>
              <a:t>)</a:t>
            </a:r>
          </a:p>
          <a:p>
            <a:r>
              <a:rPr lang="en-US" altLang="zh-CN" sz="1600" dirty="0">
                <a:latin typeface="微软雅黑" panose="020B0503020204020204" pitchFamily="34" charset="-122"/>
                <a:ea typeface="微软雅黑" panose="020B0503020204020204" pitchFamily="34" charset="-122"/>
                <a:sym typeface="+mn-ea"/>
              </a:rPr>
              <a:t>       3.</a:t>
            </a:r>
            <a:r>
              <a:rPr lang="zh-CN" altLang="en-US" sz="1600" dirty="0">
                <a:latin typeface="微软雅黑" panose="020B0503020204020204" pitchFamily="34" charset="-122"/>
                <a:ea typeface="微软雅黑" panose="020B0503020204020204" pitchFamily="34" charset="-122"/>
                <a:sym typeface="+mn-ea"/>
              </a:rPr>
              <a:t>定义安全属性配置</a:t>
            </a:r>
            <a:r>
              <a:rPr lang="en-US" altLang="zh-CN" sz="1600" dirty="0">
                <a:latin typeface="微软雅黑" panose="020B0503020204020204" pitchFamily="34" charset="-122"/>
                <a:ea typeface="微软雅黑" panose="020B0503020204020204" pitchFamily="34" charset="-122"/>
                <a:sym typeface="+mn-ea"/>
              </a:rPr>
              <a:t>(</a:t>
            </a:r>
            <a:r>
              <a:rPr lang="en-US" altLang="zh-CN" sz="1600" dirty="0" err="1">
                <a:latin typeface="微软雅黑" panose="020B0503020204020204" pitchFamily="34" charset="-122"/>
                <a:ea typeface="微软雅黑" panose="020B0503020204020204" pitchFamily="34" charset="-122"/>
                <a:sym typeface="+mn-ea"/>
              </a:rPr>
              <a:t>HelloServiceProperties</a:t>
            </a:r>
            <a:r>
              <a:rPr lang="en-US" altLang="zh-CN" sz="1600" dirty="0">
                <a:latin typeface="微软雅黑" panose="020B0503020204020204" pitchFamily="34" charset="-122"/>
                <a:ea typeface="微软雅黑" panose="020B0503020204020204" pitchFamily="34" charset="-122"/>
                <a:sym typeface="+mn-ea"/>
              </a:rPr>
              <a:t>)</a:t>
            </a:r>
          </a:p>
          <a:p>
            <a:r>
              <a:rPr lang="zh-CN" altLang="en-US" sz="1600" dirty="0">
                <a:latin typeface="微软雅黑" panose="020B0503020204020204" pitchFamily="34" charset="-122"/>
                <a:ea typeface="微软雅黑" panose="020B0503020204020204" pitchFamily="34" charset="-122"/>
                <a:sym typeface="+mn-ea"/>
              </a:rPr>
              <a:t>       </a:t>
            </a:r>
            <a:r>
              <a:rPr lang="en-US" altLang="zh-CN" sz="1600" dirty="0">
                <a:latin typeface="微软雅黑" panose="020B0503020204020204" pitchFamily="34" charset="-122"/>
                <a:ea typeface="微软雅黑" panose="020B0503020204020204" pitchFamily="34" charset="-122"/>
                <a:sym typeface="+mn-ea"/>
              </a:rPr>
              <a:t>4.</a:t>
            </a:r>
            <a:r>
              <a:rPr lang="zh-CN" altLang="zh-CN" sz="1600" dirty="0">
                <a:latin typeface="微软雅黑" panose="020B0503020204020204" pitchFamily="34" charset="-122"/>
                <a:ea typeface="微软雅黑" panose="020B0503020204020204" pitchFamily="34" charset="-122"/>
                <a:sym typeface="+mn-ea"/>
              </a:rPr>
              <a:t>定义自动配置类</a:t>
            </a:r>
            <a:r>
              <a:rPr lang="en-US" altLang="zh-CN" sz="1600" dirty="0">
                <a:latin typeface="微软雅黑" panose="020B0503020204020204" pitchFamily="34" charset="-122"/>
                <a:ea typeface="微软雅黑" panose="020B0503020204020204" pitchFamily="34" charset="-122"/>
                <a:sym typeface="+mn-ea"/>
              </a:rPr>
              <a:t>(</a:t>
            </a:r>
            <a:r>
              <a:rPr lang="en-US" altLang="zh-CN" sz="1600" dirty="0" err="1">
                <a:latin typeface="微软雅黑" panose="020B0503020204020204" pitchFamily="34" charset="-122"/>
                <a:ea typeface="微软雅黑" panose="020B0503020204020204" pitchFamily="34" charset="-122"/>
                <a:sym typeface="+mn-ea"/>
              </a:rPr>
              <a:t>HelloServiceAutoConfiguration</a:t>
            </a:r>
            <a:r>
              <a:rPr lang="en-US" altLang="zh-CN" sz="1600" dirty="0">
                <a:latin typeface="微软雅黑" panose="020B0503020204020204" pitchFamily="34" charset="-122"/>
                <a:ea typeface="微软雅黑" panose="020B0503020204020204" pitchFamily="34" charset="-122"/>
                <a:sym typeface="+mn-ea"/>
              </a:rPr>
              <a:t>)</a:t>
            </a:r>
          </a:p>
          <a:p>
            <a:r>
              <a:rPr lang="en-US" altLang="zh-CN" sz="1600" dirty="0">
                <a:latin typeface="微软雅黑" panose="020B0503020204020204" pitchFamily="34" charset="-122"/>
                <a:ea typeface="微软雅黑" panose="020B0503020204020204" pitchFamily="34" charset="-122"/>
                <a:sym typeface="+mn-ea"/>
              </a:rPr>
              <a:t>       5.</a:t>
            </a:r>
            <a:r>
              <a:rPr lang="zh-CN" altLang="en-US" sz="1600" dirty="0" smtClean="0">
                <a:latin typeface="微软雅黑" panose="020B0503020204020204" pitchFamily="34" charset="-122"/>
                <a:ea typeface="微软雅黑" panose="020B0503020204020204" pitchFamily="34" charset="-122"/>
                <a:sym typeface="+mn-ea"/>
              </a:rPr>
              <a:t>注册</a:t>
            </a:r>
            <a:r>
              <a:rPr lang="en-US" altLang="zh-CN" sz="1600" dirty="0">
                <a:latin typeface="微软雅黑" panose="020B0503020204020204" pitchFamily="34" charset="-122"/>
                <a:ea typeface="微软雅黑" panose="020B0503020204020204" pitchFamily="34" charset="-122"/>
                <a:sym typeface="+mn-ea"/>
              </a:rPr>
              <a:t>4</a:t>
            </a:r>
            <a:r>
              <a:rPr lang="zh-CN" altLang="en-US" sz="1600" dirty="0" smtClean="0">
                <a:latin typeface="微软雅黑" panose="020B0503020204020204" pitchFamily="34" charset="-122"/>
                <a:ea typeface="微软雅黑" panose="020B0503020204020204" pitchFamily="34" charset="-122"/>
                <a:sym typeface="+mn-ea"/>
              </a:rPr>
              <a:t>中</a:t>
            </a:r>
            <a:r>
              <a:rPr lang="zh-CN" altLang="en-US" sz="1600" dirty="0">
                <a:latin typeface="微软雅黑" panose="020B0503020204020204" pitchFamily="34" charset="-122"/>
                <a:ea typeface="微软雅黑" panose="020B0503020204020204" pitchFamily="34" charset="-122"/>
                <a:sym typeface="+mn-ea"/>
              </a:rPr>
              <a:t>的自动配置类</a:t>
            </a:r>
          </a:p>
        </p:txBody>
      </p:sp>
      <p:pic>
        <p:nvPicPr>
          <p:cNvPr id="5" name="图片 4" descr="{3E3BC1F6-526A-3231-9EFC-1F4C5A192449}"/>
          <p:cNvPicPr>
            <a:picLocks noChangeAspect="1"/>
          </p:cNvPicPr>
          <p:nvPr/>
        </p:nvPicPr>
        <p:blipFill>
          <a:blip r:embed="rId2"/>
          <a:stretch>
            <a:fillRect/>
          </a:stretch>
        </p:blipFill>
        <p:spPr>
          <a:xfrm>
            <a:off x="5841365" y="2759710"/>
            <a:ext cx="2828290" cy="449580"/>
          </a:xfrm>
          <a:prstGeom prst="rect">
            <a:avLst/>
          </a:prstGeom>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600"/>
              <a:t>续</a:t>
            </a:r>
          </a:p>
        </p:txBody>
      </p:sp>
      <p:pic>
        <p:nvPicPr>
          <p:cNvPr id="5" name="图片 4" descr="{F04DCCDA-D181-B8B1-1414-CAC969A81A31}"/>
          <p:cNvPicPr>
            <a:picLocks noChangeAspect="1"/>
          </p:cNvPicPr>
          <p:nvPr/>
        </p:nvPicPr>
        <p:blipFill>
          <a:blip r:embed="rId2"/>
          <a:stretch>
            <a:fillRect/>
          </a:stretch>
        </p:blipFill>
        <p:spPr>
          <a:xfrm>
            <a:off x="583565" y="551815"/>
            <a:ext cx="4049395" cy="1388110"/>
          </a:xfrm>
          <a:prstGeom prst="rect">
            <a:avLst/>
          </a:prstGeom>
        </p:spPr>
      </p:pic>
      <p:pic>
        <p:nvPicPr>
          <p:cNvPr id="9" name="图片 8" descr="{69FF6E17-974B-7FA1-C831-6B6DAD5793A7}"/>
          <p:cNvPicPr>
            <a:picLocks noChangeAspect="1"/>
          </p:cNvPicPr>
          <p:nvPr/>
        </p:nvPicPr>
        <p:blipFill>
          <a:blip r:embed="rId3"/>
          <a:stretch>
            <a:fillRect/>
          </a:stretch>
        </p:blipFill>
        <p:spPr>
          <a:xfrm>
            <a:off x="4805045" y="557530"/>
            <a:ext cx="3887470" cy="1376680"/>
          </a:xfrm>
          <a:prstGeom prst="rect">
            <a:avLst/>
          </a:prstGeom>
        </p:spPr>
      </p:pic>
      <p:pic>
        <p:nvPicPr>
          <p:cNvPr id="11" name="图片 10" descr="{7E76D44A-E4FF-5778-7A43-B21FA474BEB7}"/>
          <p:cNvPicPr>
            <a:picLocks noChangeAspect="1"/>
          </p:cNvPicPr>
          <p:nvPr/>
        </p:nvPicPr>
        <p:blipFill>
          <a:blip r:embed="rId4"/>
          <a:stretch>
            <a:fillRect/>
          </a:stretch>
        </p:blipFill>
        <p:spPr>
          <a:xfrm>
            <a:off x="583565" y="2011680"/>
            <a:ext cx="4286885" cy="1773555"/>
          </a:xfrm>
          <a:prstGeom prst="rect">
            <a:avLst/>
          </a:prstGeom>
        </p:spPr>
      </p:pic>
      <p:pic>
        <p:nvPicPr>
          <p:cNvPr id="13" name="图片 12" descr="{C4F2A1B9-1E99-F770-8F6F-9679F83107AB}"/>
          <p:cNvPicPr>
            <a:picLocks noChangeAspect="1"/>
          </p:cNvPicPr>
          <p:nvPr/>
        </p:nvPicPr>
        <p:blipFill>
          <a:blip r:embed="rId5"/>
          <a:stretch>
            <a:fillRect/>
          </a:stretch>
        </p:blipFill>
        <p:spPr>
          <a:xfrm>
            <a:off x="583565" y="3924300"/>
            <a:ext cx="4844415" cy="368935"/>
          </a:xfrm>
          <a:prstGeom prst="rect">
            <a:avLst/>
          </a:prstGeom>
        </p:spPr>
      </p:pic>
      <p:sp>
        <p:nvSpPr>
          <p:cNvPr id="14" name="文本框 13"/>
          <p:cNvSpPr txBox="1"/>
          <p:nvPr/>
        </p:nvSpPr>
        <p:spPr>
          <a:xfrm>
            <a:off x="6104890" y="2011680"/>
            <a:ext cx="2587625" cy="2430145"/>
          </a:xfrm>
          <a:prstGeom prst="rect">
            <a:avLst/>
          </a:prstGeom>
          <a:noFill/>
        </p:spPr>
        <p:txBody>
          <a:bodyPr wrap="square" rtlCol="0">
            <a:spAutoFit/>
          </a:bodyPr>
          <a:lstStyle/>
          <a:p>
            <a:r>
              <a:rPr lang="en-US" altLang="zh-CN" sz="800">
                <a:latin typeface="微软雅黑" panose="020B0503020204020204" pitchFamily="34" charset="-122"/>
                <a:ea typeface="微软雅黑" panose="020B0503020204020204" pitchFamily="34" charset="-122"/>
              </a:rPr>
              <a:t>1.</a:t>
            </a:r>
            <a:r>
              <a:rPr lang="zh-CN" altLang="en-US" sz="800">
                <a:latin typeface="微软雅黑" panose="020B0503020204020204" pitchFamily="34" charset="-122"/>
                <a:ea typeface="微软雅黑" panose="020B0503020204020204" pitchFamily="34" charset="-122"/>
              </a:rPr>
              <a:t>此配置类读取</a:t>
            </a:r>
            <a:r>
              <a:rPr lang="en-US" altLang="zh-CN" sz="800">
                <a:latin typeface="微软雅黑" panose="020B0503020204020204" pitchFamily="34" charset="-122"/>
                <a:ea typeface="微软雅黑" panose="020B0503020204020204" pitchFamily="34" charset="-122"/>
              </a:rPr>
              <a:t>application.properties</a:t>
            </a:r>
            <a:r>
              <a:rPr lang="zh-CN" altLang="en-US" sz="800">
                <a:latin typeface="微软雅黑" panose="020B0503020204020204" pitchFamily="34" charset="-122"/>
                <a:ea typeface="微软雅黑" panose="020B0503020204020204" pitchFamily="34" charset="-122"/>
              </a:rPr>
              <a:t>中的</a:t>
            </a:r>
            <a:r>
              <a:rPr lang="en-US" altLang="zh-CN" sz="800">
                <a:latin typeface="微软雅黑" panose="020B0503020204020204" pitchFamily="34" charset="-122"/>
                <a:ea typeface="微软雅黑" panose="020B0503020204020204" pitchFamily="34" charset="-122"/>
              </a:rPr>
              <a:t>hello</a:t>
            </a:r>
            <a:r>
              <a:rPr lang="zh-CN" altLang="en-US" sz="800">
                <a:latin typeface="微软雅黑" panose="020B0503020204020204" pitchFamily="34" charset="-122"/>
                <a:ea typeface="微软雅黑" panose="020B0503020204020204" pitchFamily="34" charset="-122"/>
              </a:rPr>
              <a:t>前缀</a:t>
            </a:r>
            <a:r>
              <a:rPr lang="en-US" altLang="zh-CN" sz="800">
                <a:latin typeface="微软雅黑" panose="020B0503020204020204" pitchFamily="34" charset="-122"/>
                <a:ea typeface="微软雅黑" panose="020B0503020204020204" pitchFamily="34" charset="-122"/>
              </a:rPr>
              <a:t>hello.msg</a:t>
            </a:r>
            <a:r>
              <a:rPr lang="zh-CN" altLang="en-US" sz="800">
                <a:latin typeface="微软雅黑" panose="020B0503020204020204" pitchFamily="34" charset="-122"/>
                <a:ea typeface="微软雅黑" panose="020B0503020204020204" pitchFamily="34" charset="-122"/>
              </a:rPr>
              <a:t>的配置项</a:t>
            </a:r>
          </a:p>
          <a:p>
            <a:endParaRPr lang="zh-CN" altLang="en-US" sz="800">
              <a:latin typeface="微软雅黑" panose="020B0503020204020204" pitchFamily="34" charset="-122"/>
              <a:ea typeface="微软雅黑" panose="020B0503020204020204" pitchFamily="34" charset="-122"/>
            </a:endParaRPr>
          </a:p>
          <a:p>
            <a:r>
              <a:rPr lang="en-US" altLang="zh-CN" sz="800">
                <a:latin typeface="微软雅黑" panose="020B0503020204020204" pitchFamily="34" charset="-122"/>
                <a:ea typeface="微软雅黑" panose="020B0503020204020204" pitchFamily="34" charset="-122"/>
                <a:sym typeface="+mn-ea"/>
              </a:rPr>
              <a:t>2.</a:t>
            </a:r>
            <a:r>
              <a:rPr lang="zh-CN" altLang="en-US" sz="800">
                <a:latin typeface="微软雅黑" panose="020B0503020204020204" pitchFamily="34" charset="-122"/>
                <a:ea typeface="微软雅黑" panose="020B0503020204020204" pitchFamily="34" charset="-122"/>
                <a:sym typeface="+mn-ea"/>
              </a:rPr>
              <a:t>导入</a:t>
            </a:r>
            <a:r>
              <a:rPr lang="en-US" altLang="zh-CN" sz="800">
                <a:latin typeface="微软雅黑" panose="020B0503020204020204" pitchFamily="34" charset="-122"/>
                <a:ea typeface="微软雅黑" panose="020B0503020204020204" pitchFamily="34" charset="-122"/>
                <a:sym typeface="+mn-ea"/>
              </a:rPr>
              <a:t>HelloServiceProperties</a:t>
            </a:r>
            <a:r>
              <a:rPr lang="zh-CN" altLang="en-US" sz="800">
                <a:latin typeface="微软雅黑" panose="020B0503020204020204" pitchFamily="34" charset="-122"/>
                <a:ea typeface="微软雅黑" panose="020B0503020204020204" pitchFamily="34" charset="-122"/>
                <a:sym typeface="+mn-ea"/>
              </a:rPr>
              <a:t>配置类</a:t>
            </a:r>
          </a:p>
          <a:p>
            <a:endParaRPr lang="zh-CN" altLang="en-US" sz="800">
              <a:latin typeface="微软雅黑" panose="020B0503020204020204" pitchFamily="34" charset="-122"/>
              <a:ea typeface="微软雅黑" panose="020B0503020204020204" pitchFamily="34" charset="-122"/>
              <a:sym typeface="+mn-ea"/>
            </a:endParaRPr>
          </a:p>
          <a:p>
            <a:r>
              <a:rPr lang="en-US" altLang="zh-CN" sz="800">
                <a:latin typeface="微软雅黑" panose="020B0503020204020204" pitchFamily="34" charset="-122"/>
                <a:ea typeface="微软雅黑" panose="020B0503020204020204" pitchFamily="34" charset="-122"/>
                <a:sym typeface="+mn-ea"/>
              </a:rPr>
              <a:t>3.</a:t>
            </a:r>
            <a:r>
              <a:rPr lang="zh-CN" altLang="en-US" sz="800">
                <a:latin typeface="微软雅黑" panose="020B0503020204020204" pitchFamily="34" charset="-122"/>
                <a:ea typeface="微软雅黑" panose="020B0503020204020204" pitchFamily="34" charset="-122"/>
                <a:sym typeface="+mn-ea"/>
              </a:rPr>
              <a:t>当类路径下存在</a:t>
            </a:r>
            <a:r>
              <a:rPr lang="en-US" altLang="zh-CN" sz="800">
                <a:latin typeface="微软雅黑" panose="020B0503020204020204" pitchFamily="34" charset="-122"/>
                <a:ea typeface="微软雅黑" panose="020B0503020204020204" pitchFamily="34" charset="-122"/>
                <a:sym typeface="+mn-ea"/>
              </a:rPr>
              <a:t>HelloService</a:t>
            </a:r>
            <a:r>
              <a:rPr lang="zh-CN" altLang="en-US" sz="800">
                <a:latin typeface="微软雅黑" panose="020B0503020204020204" pitchFamily="34" charset="-122"/>
                <a:ea typeface="微软雅黑" panose="020B0503020204020204" pitchFamily="34" charset="-122"/>
                <a:sym typeface="+mn-ea"/>
              </a:rPr>
              <a:t>类</a:t>
            </a:r>
          </a:p>
          <a:p>
            <a:endParaRPr lang="en-US" altLang="zh-CN" sz="800">
              <a:latin typeface="微软雅黑" panose="020B0503020204020204" pitchFamily="34" charset="-122"/>
              <a:ea typeface="微软雅黑" panose="020B0503020204020204" pitchFamily="34" charset="-122"/>
              <a:sym typeface="+mn-ea"/>
            </a:endParaRPr>
          </a:p>
          <a:p>
            <a:r>
              <a:rPr lang="en-US" altLang="zh-CN" sz="800">
                <a:latin typeface="微软雅黑" panose="020B0503020204020204" pitchFamily="34" charset="-122"/>
                <a:ea typeface="微软雅黑" panose="020B0503020204020204" pitchFamily="34" charset="-122"/>
                <a:sym typeface="+mn-ea"/>
              </a:rPr>
              <a:t>4.hello.enabled </a:t>
            </a:r>
            <a:r>
              <a:rPr lang="zh-CN" altLang="en-US" sz="800">
                <a:latin typeface="微软雅黑" panose="020B0503020204020204" pitchFamily="34" charset="-122"/>
                <a:ea typeface="微软雅黑" panose="020B0503020204020204" pitchFamily="34" charset="-122"/>
                <a:sym typeface="+mn-ea"/>
              </a:rPr>
              <a:t>在</a:t>
            </a:r>
            <a:r>
              <a:rPr lang="en-US" altLang="zh-CN" sz="800">
                <a:latin typeface="微软雅黑" panose="020B0503020204020204" pitchFamily="34" charset="-122"/>
                <a:ea typeface="微软雅黑" panose="020B0503020204020204" pitchFamily="34" charset="-122"/>
                <a:sym typeface="+mn-ea"/>
              </a:rPr>
              <a:t>application.properties</a:t>
            </a:r>
            <a:r>
              <a:rPr lang="zh-CN" altLang="en-US" sz="800">
                <a:latin typeface="微软雅黑" panose="020B0503020204020204" pitchFamily="34" charset="-122"/>
                <a:ea typeface="微软雅黑" panose="020B0503020204020204" pitchFamily="34" charset="-122"/>
                <a:sym typeface="+mn-ea"/>
              </a:rPr>
              <a:t>中没      有配置的情况下，默认为</a:t>
            </a:r>
            <a:r>
              <a:rPr lang="en-US" altLang="zh-CN" sz="800">
                <a:latin typeface="微软雅黑" panose="020B0503020204020204" pitchFamily="34" charset="-122"/>
                <a:ea typeface="微软雅黑" panose="020B0503020204020204" pitchFamily="34" charset="-122"/>
                <a:sym typeface="+mn-ea"/>
              </a:rPr>
              <a:t>true,</a:t>
            </a:r>
            <a:r>
              <a:rPr lang="zh-CN" altLang="en-US" sz="800">
                <a:latin typeface="微软雅黑" panose="020B0503020204020204" pitchFamily="34" charset="-122"/>
                <a:ea typeface="微软雅黑" panose="020B0503020204020204" pitchFamily="34" charset="-122"/>
                <a:sym typeface="+mn-ea"/>
              </a:rPr>
              <a:t>即条件符合</a:t>
            </a:r>
          </a:p>
          <a:p>
            <a:endParaRPr lang="zh-CN" altLang="en-US" sz="800">
              <a:latin typeface="微软雅黑" panose="020B0503020204020204" pitchFamily="34" charset="-122"/>
              <a:ea typeface="微软雅黑" panose="020B0503020204020204" pitchFamily="34" charset="-122"/>
              <a:sym typeface="+mn-ea"/>
            </a:endParaRPr>
          </a:p>
          <a:p>
            <a:r>
              <a:rPr lang="en-US" altLang="zh-CN" sz="800">
                <a:latin typeface="微软雅黑" panose="020B0503020204020204" pitchFamily="34" charset="-122"/>
                <a:ea typeface="微软雅黑" panose="020B0503020204020204" pitchFamily="34" charset="-122"/>
                <a:sym typeface="+mn-ea"/>
              </a:rPr>
              <a:t>5.Java</a:t>
            </a:r>
            <a:r>
              <a:rPr lang="zh-CN" altLang="en-US" sz="800">
                <a:latin typeface="微软雅黑" panose="020B0503020204020204" pitchFamily="34" charset="-122"/>
                <a:ea typeface="微软雅黑" panose="020B0503020204020204" pitchFamily="34" charset="-122"/>
                <a:sym typeface="+mn-ea"/>
              </a:rPr>
              <a:t>配置方式配置</a:t>
            </a:r>
            <a:r>
              <a:rPr lang="en-US" altLang="zh-CN" sz="800">
                <a:latin typeface="微软雅黑" panose="020B0503020204020204" pitchFamily="34" charset="-122"/>
                <a:ea typeface="微软雅黑" panose="020B0503020204020204" pitchFamily="34" charset="-122"/>
                <a:sym typeface="+mn-ea"/>
              </a:rPr>
              <a:t>HelloService</a:t>
            </a:r>
            <a:r>
              <a:rPr lang="zh-CN" altLang="en-US" sz="800">
                <a:latin typeface="微软雅黑" panose="020B0503020204020204" pitchFamily="34" charset="-122"/>
                <a:ea typeface="微软雅黑" panose="020B0503020204020204" pitchFamily="34" charset="-122"/>
                <a:sym typeface="+mn-ea"/>
              </a:rPr>
              <a:t>这个</a:t>
            </a:r>
            <a:r>
              <a:rPr lang="en-US" altLang="zh-CN" sz="800">
                <a:latin typeface="微软雅黑" panose="020B0503020204020204" pitchFamily="34" charset="-122"/>
                <a:ea typeface="微软雅黑" panose="020B0503020204020204" pitchFamily="34" charset="-122"/>
                <a:sym typeface="+mn-ea"/>
              </a:rPr>
              <a:t>Bean</a:t>
            </a:r>
          </a:p>
          <a:p>
            <a:endParaRPr lang="en-US" altLang="zh-CN" sz="800">
              <a:latin typeface="微软雅黑" panose="020B0503020204020204" pitchFamily="34" charset="-122"/>
              <a:ea typeface="微软雅黑" panose="020B0503020204020204" pitchFamily="34" charset="-122"/>
              <a:sym typeface="+mn-ea"/>
            </a:endParaRPr>
          </a:p>
          <a:p>
            <a:r>
              <a:rPr lang="en-US" altLang="zh-CN" sz="800">
                <a:latin typeface="微软雅黑" panose="020B0503020204020204" pitchFamily="34" charset="-122"/>
                <a:ea typeface="微软雅黑" panose="020B0503020204020204" pitchFamily="34" charset="-122"/>
                <a:sym typeface="+mn-ea"/>
              </a:rPr>
              <a:t>6.</a:t>
            </a:r>
            <a:r>
              <a:rPr lang="zh-CN" altLang="en-US" sz="800">
                <a:latin typeface="微软雅黑" panose="020B0503020204020204" pitchFamily="34" charset="-122"/>
                <a:ea typeface="微软雅黑" panose="020B0503020204020204" pitchFamily="34" charset="-122"/>
                <a:sym typeface="+mn-ea"/>
              </a:rPr>
              <a:t>当容器中没有</a:t>
            </a:r>
            <a:r>
              <a:rPr lang="en-US" altLang="zh-CN" sz="800">
                <a:latin typeface="微软雅黑" panose="020B0503020204020204" pitchFamily="34" charset="-122"/>
                <a:ea typeface="微软雅黑" panose="020B0503020204020204" pitchFamily="34" charset="-122"/>
                <a:sym typeface="+mn-ea"/>
              </a:rPr>
              <a:t>HelloService</a:t>
            </a:r>
            <a:r>
              <a:rPr lang="zh-CN" altLang="en-US" sz="800">
                <a:latin typeface="微软雅黑" panose="020B0503020204020204" pitchFamily="34" charset="-122"/>
                <a:ea typeface="微软雅黑" panose="020B0503020204020204" pitchFamily="34" charset="-122"/>
                <a:sym typeface="+mn-ea"/>
              </a:rPr>
              <a:t>这个</a:t>
            </a:r>
            <a:r>
              <a:rPr lang="en-US" altLang="zh-CN" sz="800">
                <a:latin typeface="微软雅黑" panose="020B0503020204020204" pitchFamily="34" charset="-122"/>
                <a:ea typeface="微软雅黑" panose="020B0503020204020204" pitchFamily="34" charset="-122"/>
                <a:sym typeface="+mn-ea"/>
              </a:rPr>
              <a:t>Bean</a:t>
            </a:r>
            <a:r>
              <a:rPr lang="zh-CN" altLang="en-US" sz="800">
                <a:latin typeface="微软雅黑" panose="020B0503020204020204" pitchFamily="34" charset="-122"/>
                <a:ea typeface="微软雅黑" panose="020B0503020204020204" pitchFamily="34" charset="-122"/>
                <a:sym typeface="+mn-ea"/>
              </a:rPr>
              <a:t>的时候新建</a:t>
            </a:r>
            <a:r>
              <a:rPr lang="en-US" altLang="zh-CN" sz="800">
                <a:latin typeface="微软雅黑" panose="020B0503020204020204" pitchFamily="34" charset="-122"/>
                <a:ea typeface="微软雅黑" panose="020B0503020204020204" pitchFamily="34" charset="-122"/>
                <a:sym typeface="+mn-ea"/>
              </a:rPr>
              <a:t>Bean</a:t>
            </a:r>
          </a:p>
          <a:p>
            <a:endParaRPr lang="en-US" altLang="zh-CN" sz="800">
              <a:latin typeface="微软雅黑" panose="020B0503020204020204" pitchFamily="34" charset="-122"/>
              <a:ea typeface="微软雅黑" panose="020B0503020204020204" pitchFamily="34" charset="-122"/>
              <a:sym typeface="+mn-ea"/>
            </a:endParaRPr>
          </a:p>
          <a:p>
            <a:r>
              <a:rPr lang="en-US" altLang="zh-CN" sz="800">
                <a:latin typeface="微软雅黑" panose="020B0503020204020204" pitchFamily="34" charset="-122"/>
                <a:ea typeface="微软雅黑" panose="020B0503020204020204" pitchFamily="34" charset="-122"/>
                <a:sym typeface="+mn-ea"/>
              </a:rPr>
              <a:t>7.</a:t>
            </a:r>
            <a:r>
              <a:rPr lang="zh-CN" altLang="en-US" sz="800">
                <a:latin typeface="微软雅黑" panose="020B0503020204020204" pitchFamily="34" charset="-122"/>
                <a:ea typeface="微软雅黑" panose="020B0503020204020204" pitchFamily="34" charset="-122"/>
                <a:sym typeface="+mn-ea"/>
              </a:rPr>
              <a:t>新建</a:t>
            </a:r>
            <a:r>
              <a:rPr lang="en-US" altLang="zh-CN" sz="800">
                <a:latin typeface="微软雅黑" panose="020B0503020204020204" pitchFamily="34" charset="-122"/>
                <a:ea typeface="微软雅黑" panose="020B0503020204020204" pitchFamily="34" charset="-122"/>
                <a:sym typeface="+mn-ea"/>
              </a:rPr>
              <a:t>META-INF/spring.factories</a:t>
            </a:r>
            <a:r>
              <a:rPr lang="zh-CN" altLang="en-US" sz="800">
                <a:latin typeface="微软雅黑" panose="020B0503020204020204" pitchFamily="34" charset="-122"/>
                <a:ea typeface="微软雅黑" panose="020B0503020204020204" pitchFamily="34" charset="-122"/>
                <a:sym typeface="+mn-ea"/>
              </a:rPr>
              <a:t>文件，并注册我们自定义</a:t>
            </a:r>
            <a:r>
              <a:rPr lang="en-US" altLang="zh-CN" sz="800">
                <a:latin typeface="微软雅黑" panose="020B0503020204020204" pitchFamily="34" charset="-122"/>
                <a:ea typeface="微软雅黑" panose="020B0503020204020204" pitchFamily="34" charset="-122"/>
                <a:sym typeface="+mn-ea"/>
              </a:rPr>
              <a:t>HelloServiceAutoConfiguration</a:t>
            </a:r>
            <a:r>
              <a:rPr lang="zh-CN" altLang="en-US" sz="800">
                <a:latin typeface="微软雅黑" panose="020B0503020204020204" pitchFamily="34" charset="-122"/>
                <a:ea typeface="微软雅黑" panose="020B0503020204020204" pitchFamily="34" charset="-122"/>
                <a:sym typeface="+mn-ea"/>
              </a:rPr>
              <a:t>自动配置类；若有多个配置用</a:t>
            </a:r>
            <a:r>
              <a:rPr lang="en-US" altLang="zh-CN" sz="800">
                <a:latin typeface="微软雅黑" panose="020B0503020204020204" pitchFamily="34" charset="-122"/>
                <a:ea typeface="微软雅黑" panose="020B0503020204020204" pitchFamily="34" charset="-122"/>
                <a:sym typeface="+mn-ea"/>
              </a:rPr>
              <a:t>”,”</a:t>
            </a:r>
            <a:r>
              <a:rPr lang="zh-CN" altLang="en-US" sz="800">
                <a:latin typeface="微软雅黑" panose="020B0503020204020204" pitchFamily="34" charset="-122"/>
                <a:ea typeface="微软雅黑" panose="020B0503020204020204" pitchFamily="34" charset="-122"/>
                <a:sym typeface="+mn-ea"/>
              </a:rPr>
              <a:t>分隔，</a:t>
            </a:r>
            <a:r>
              <a:rPr lang="en-US" altLang="zh-CN" sz="800">
                <a:latin typeface="微软雅黑" panose="020B0503020204020204" pitchFamily="34" charset="-122"/>
                <a:ea typeface="微软雅黑" panose="020B0503020204020204" pitchFamily="34" charset="-122"/>
                <a:sym typeface="+mn-ea"/>
              </a:rPr>
              <a:t>”\”</a:t>
            </a:r>
            <a:r>
              <a:rPr lang="zh-CN" altLang="en-US" sz="800">
                <a:latin typeface="微软雅黑" panose="020B0503020204020204" pitchFamily="34" charset="-122"/>
                <a:ea typeface="微软雅黑" panose="020B0503020204020204" pitchFamily="34" charset="-122"/>
                <a:sym typeface="+mn-ea"/>
              </a:rPr>
              <a:t>是为了换行后任然能读到属性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600" dirty="0"/>
              <a:t>使用</a:t>
            </a:r>
            <a:r>
              <a:rPr lang="en-US" altLang="zh-CN" sz="1600" dirty="0"/>
              <a:t>starter</a:t>
            </a:r>
          </a:p>
        </p:txBody>
      </p:sp>
      <p:sp>
        <p:nvSpPr>
          <p:cNvPr id="3" name="内容占位符 2"/>
          <p:cNvSpPr>
            <a:spLocks noGrp="1"/>
          </p:cNvSpPr>
          <p:nvPr>
            <p:ph idx="1"/>
          </p:nvPr>
        </p:nvSpPr>
        <p:spPr>
          <a:xfrm>
            <a:off x="518864" y="771550"/>
            <a:ext cx="8085584" cy="2664296"/>
          </a:xfrm>
        </p:spPr>
        <p:txBody>
          <a:bodyPr>
            <a:normAutofit/>
          </a:bodyPr>
          <a:lstStyle/>
          <a:p>
            <a:pPr marL="0" indent="0">
              <a:buNone/>
            </a:pPr>
            <a:r>
              <a:rPr lang="en-US" altLang="zh-CN" dirty="0"/>
              <a:t>    </a:t>
            </a:r>
            <a:r>
              <a:rPr lang="zh-CN" altLang="en-US" dirty="0"/>
              <a:t>新建一个</a:t>
            </a:r>
            <a:r>
              <a:rPr lang="en-US" altLang="zh-CN" dirty="0"/>
              <a:t>Spring Boot(spring-boot-starter-use)</a:t>
            </a:r>
            <a:r>
              <a:rPr lang="zh-CN" altLang="en-US" dirty="0"/>
              <a:t>项目，并将我们的</a:t>
            </a:r>
            <a:r>
              <a:rPr lang="en-US" altLang="zh-CN" dirty="0"/>
              <a:t>starter</a:t>
            </a:r>
            <a:r>
              <a:rPr lang="zh-CN" altLang="en-US" dirty="0"/>
              <a:t>作为依赖</a:t>
            </a:r>
          </a:p>
          <a:p>
            <a:pPr marL="0" indent="0">
              <a:buNone/>
            </a:pPr>
            <a:r>
              <a:rPr lang="en-US" altLang="zh-CN" dirty="0"/>
              <a:t>    </a:t>
            </a:r>
            <a:endParaRPr lang="zh-CN" altLang="en-US" dirty="0"/>
          </a:p>
          <a:p>
            <a:endParaRPr lang="zh-CN" altLang="en-US" dirty="0"/>
          </a:p>
        </p:txBody>
      </p:sp>
      <p:pic>
        <p:nvPicPr>
          <p:cNvPr id="5" name="图片 4" descr="{E53CAAAB-42F7-FC9F-B829-7AE166038A2B}"/>
          <p:cNvPicPr>
            <a:picLocks noChangeAspect="1"/>
          </p:cNvPicPr>
          <p:nvPr/>
        </p:nvPicPr>
        <p:blipFill>
          <a:blip r:embed="rId2"/>
          <a:stretch>
            <a:fillRect/>
          </a:stretch>
        </p:blipFill>
        <p:spPr>
          <a:xfrm>
            <a:off x="824230" y="1052195"/>
            <a:ext cx="6771640" cy="1150620"/>
          </a:xfrm>
          <a:prstGeom prst="rect">
            <a:avLst/>
          </a:prstGeom>
        </p:spPr>
      </p:pic>
      <p:pic>
        <p:nvPicPr>
          <p:cNvPr id="6" name="图片 5" descr="{7CA90D96-56FC-6A03-9138-24A636E79578}"/>
          <p:cNvPicPr>
            <a:picLocks noChangeAspect="1"/>
          </p:cNvPicPr>
          <p:nvPr/>
        </p:nvPicPr>
        <p:blipFill>
          <a:blip r:embed="rId3"/>
          <a:stretch>
            <a:fillRect/>
          </a:stretch>
        </p:blipFill>
        <p:spPr>
          <a:xfrm>
            <a:off x="824230" y="2268855"/>
            <a:ext cx="3868420" cy="1972945"/>
          </a:xfrm>
          <a:prstGeom prst="rect">
            <a:avLst/>
          </a:prstGeom>
        </p:spPr>
      </p:pic>
      <p:pic>
        <p:nvPicPr>
          <p:cNvPr id="7" name="图片 6" descr="{060A59A6-06CC-A92D-C8FB-38184661AB4E}"/>
          <p:cNvPicPr>
            <a:picLocks noChangeAspect="1"/>
          </p:cNvPicPr>
          <p:nvPr/>
        </p:nvPicPr>
        <p:blipFill>
          <a:blip r:embed="rId4"/>
          <a:stretch>
            <a:fillRect/>
          </a:stretch>
        </p:blipFill>
        <p:spPr>
          <a:xfrm>
            <a:off x="4791075" y="2696210"/>
            <a:ext cx="4286885" cy="5568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600" dirty="0">
                <a:solidFill>
                  <a:schemeClr val="tx1"/>
                </a:solidFill>
              </a:rPr>
              <a:t>启动</a:t>
            </a:r>
          </a:p>
        </p:txBody>
      </p:sp>
      <p:pic>
        <p:nvPicPr>
          <p:cNvPr id="4" name="图片 3" descr="{658F7DEE-84F5-74D8-9D75-71F6A5E18B14}"/>
          <p:cNvPicPr>
            <a:picLocks noChangeAspect="1"/>
          </p:cNvPicPr>
          <p:nvPr/>
        </p:nvPicPr>
        <p:blipFill>
          <a:blip r:embed="rId2"/>
          <a:stretch>
            <a:fillRect/>
          </a:stretch>
        </p:blipFill>
        <p:spPr>
          <a:xfrm>
            <a:off x="635000" y="982345"/>
            <a:ext cx="7510145" cy="1505585"/>
          </a:xfrm>
          <a:prstGeom prst="rect">
            <a:avLst/>
          </a:prstGeom>
        </p:spPr>
      </p:pic>
      <p:sp>
        <p:nvSpPr>
          <p:cNvPr id="5" name="文本框 4"/>
          <p:cNvSpPr txBox="1"/>
          <p:nvPr/>
        </p:nvSpPr>
        <p:spPr>
          <a:xfrm>
            <a:off x="635000" y="614045"/>
            <a:ext cx="4081780" cy="368300"/>
          </a:xfrm>
          <a:prstGeom prst="rect">
            <a:avLst/>
          </a:prstGeom>
          <a:noFill/>
        </p:spPr>
        <p:txBody>
          <a:bodyPr wrap="square" rtlCol="0">
            <a:spAutoFit/>
          </a:bodyPr>
          <a:lstStyle/>
          <a:p>
            <a:r>
              <a:rPr lang="zh-CN" altLang="en-US" sz="1600" dirty="0"/>
              <a:t>启动日志</a:t>
            </a:r>
            <a:r>
              <a:rPr lang="en-US" altLang="zh-CN" dirty="0"/>
              <a:t>:</a:t>
            </a:r>
          </a:p>
        </p:txBody>
      </p:sp>
      <p:sp>
        <p:nvSpPr>
          <p:cNvPr id="6" name="文本框 5"/>
          <p:cNvSpPr txBox="1"/>
          <p:nvPr/>
        </p:nvSpPr>
        <p:spPr>
          <a:xfrm>
            <a:off x="635000" y="2570480"/>
            <a:ext cx="4081780" cy="368300"/>
          </a:xfrm>
          <a:prstGeom prst="rect">
            <a:avLst/>
          </a:prstGeom>
          <a:noFill/>
        </p:spPr>
        <p:txBody>
          <a:bodyPr wrap="square" rtlCol="0">
            <a:spAutoFit/>
          </a:bodyPr>
          <a:lstStyle/>
          <a:p>
            <a:r>
              <a:rPr lang="zh-CN" altLang="en-US"/>
              <a:t>访问成功</a:t>
            </a:r>
            <a:endParaRPr lang="en-US" altLang="zh-CN"/>
          </a:p>
        </p:txBody>
      </p:sp>
      <p:pic>
        <p:nvPicPr>
          <p:cNvPr id="9" name="图片 8" descr="{C86028C2-88FE-814D-3927-A668CE590201}"/>
          <p:cNvPicPr>
            <a:picLocks noChangeAspect="1"/>
          </p:cNvPicPr>
          <p:nvPr/>
        </p:nvPicPr>
        <p:blipFill>
          <a:blip r:embed="rId3"/>
          <a:stretch>
            <a:fillRect/>
          </a:stretch>
        </p:blipFill>
        <p:spPr>
          <a:xfrm>
            <a:off x="635000" y="3021330"/>
            <a:ext cx="7459345" cy="12706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五</a:t>
            </a:r>
            <a:r>
              <a:rPr lang="en-US" altLang="zh-CN" dirty="0"/>
              <a:t>. Spring Boot</a:t>
            </a:r>
            <a:r>
              <a:rPr lang="zh-CN" altLang="en-US" dirty="0"/>
              <a:t>的</a:t>
            </a:r>
            <a:r>
              <a:rPr lang="en-US" altLang="zh-CN" dirty="0"/>
              <a:t>Web</a:t>
            </a:r>
            <a:r>
              <a:rPr lang="zh-CN" altLang="en-US" dirty="0"/>
              <a:t>开发</a:t>
            </a:r>
          </a:p>
        </p:txBody>
      </p:sp>
      <p:sp>
        <p:nvSpPr>
          <p:cNvPr id="3" name="内容占位符 2"/>
          <p:cNvSpPr>
            <a:spLocks noGrp="1"/>
          </p:cNvSpPr>
          <p:nvPr>
            <p:ph idx="1"/>
          </p:nvPr>
        </p:nvSpPr>
        <p:spPr>
          <a:xfrm>
            <a:off x="518864" y="699542"/>
            <a:ext cx="8250288" cy="3096344"/>
          </a:xfrm>
        </p:spPr>
        <p:txBody>
          <a:bodyPr>
            <a:noAutofit/>
          </a:bodyPr>
          <a:lstStyle/>
          <a:p>
            <a:pPr marL="0" indent="0">
              <a:buNone/>
            </a:pPr>
            <a:endParaRPr lang="en-US" altLang="zh-CN" sz="1800" dirty="0" smtClean="0"/>
          </a:p>
          <a:p>
            <a:pPr>
              <a:buNone/>
            </a:pPr>
            <a:endParaRPr lang="en-US" altLang="zh-CN" sz="1800" dirty="0" smtClean="0"/>
          </a:p>
          <a:p>
            <a:pPr>
              <a:buNone/>
            </a:pPr>
            <a:endParaRPr lang="zh-CN" altLang="en-US" sz="1800" dirty="0">
              <a:solidFill>
                <a:schemeClr val="tx1"/>
              </a:solidFill>
              <a:latin typeface="+mn-lt"/>
              <a:ea typeface="+mn-ea"/>
            </a:endParaRPr>
          </a:p>
        </p:txBody>
      </p:sp>
      <p:sp>
        <p:nvSpPr>
          <p:cNvPr id="4" name="文本框 3"/>
          <p:cNvSpPr txBox="1"/>
          <p:nvPr/>
        </p:nvSpPr>
        <p:spPr>
          <a:xfrm>
            <a:off x="739140" y="974090"/>
            <a:ext cx="8119745" cy="1353185"/>
          </a:xfrm>
          <a:prstGeom prst="rect">
            <a:avLst/>
          </a:prstGeom>
          <a:noFill/>
        </p:spPr>
        <p:txBody>
          <a:bodyPr wrap="square" rtlCol="0">
            <a:spAutoFit/>
          </a:bodyPr>
          <a:lstStyle/>
          <a:p>
            <a:r>
              <a:rPr lang="en-US" altLang="zh-CN" dirty="0"/>
              <a:t>        </a:t>
            </a:r>
            <a:r>
              <a:rPr lang="en-US" altLang="zh-CN" sz="1600" dirty="0">
                <a:latin typeface="+mn-ea"/>
              </a:rPr>
              <a:t>Spring Boot </a:t>
            </a:r>
            <a:r>
              <a:rPr lang="zh-CN" altLang="en-US" sz="1600" dirty="0">
                <a:latin typeface="+mn-ea"/>
              </a:rPr>
              <a:t>提供了大量模版引擎供选择，包括</a:t>
            </a:r>
            <a:r>
              <a:rPr lang="en-US" altLang="zh-CN" sz="1600" dirty="0" err="1">
                <a:latin typeface="+mn-ea"/>
              </a:rPr>
              <a:t>FreeMarker</a:t>
            </a:r>
            <a:r>
              <a:rPr lang="zh-CN" altLang="en-US" sz="1600" dirty="0">
                <a:latin typeface="+mn-ea"/>
              </a:rPr>
              <a:t>，</a:t>
            </a:r>
            <a:r>
              <a:rPr lang="en-US" altLang="zh-CN" sz="1600" dirty="0">
                <a:latin typeface="+mn-ea"/>
              </a:rPr>
              <a:t>Groovy</a:t>
            </a:r>
            <a:r>
              <a:rPr lang="zh-CN" altLang="en-US" sz="1600" dirty="0">
                <a:latin typeface="+mn-ea"/>
              </a:rPr>
              <a:t>，</a:t>
            </a:r>
            <a:r>
              <a:rPr lang="en-US" altLang="zh-CN" sz="1600" dirty="0" err="1">
                <a:latin typeface="+mn-ea"/>
              </a:rPr>
              <a:t>Thymeleaf</a:t>
            </a:r>
            <a:r>
              <a:rPr lang="zh-CN" altLang="en-US" sz="1600" dirty="0">
                <a:latin typeface="+mn-ea"/>
              </a:rPr>
              <a:t>，</a:t>
            </a:r>
            <a:r>
              <a:rPr lang="en-US" altLang="zh-CN" sz="1600" dirty="0">
                <a:latin typeface="+mn-ea"/>
              </a:rPr>
              <a:t>Velocity(Spring Boot &gt;=1.1.6.RELEASE and &lt;1.4.0.M2) </a:t>
            </a:r>
            <a:r>
              <a:rPr lang="zh-CN" altLang="en-US" sz="1600" dirty="0">
                <a:latin typeface="+mn-ea"/>
              </a:rPr>
              <a:t>，</a:t>
            </a:r>
            <a:r>
              <a:rPr lang="en-US" altLang="zh-CN" sz="1600" dirty="0">
                <a:latin typeface="+mn-ea"/>
              </a:rPr>
              <a:t>Mustache</a:t>
            </a:r>
            <a:r>
              <a:rPr lang="zh-CN" altLang="en-US" sz="1600" dirty="0">
                <a:latin typeface="+mn-ea"/>
              </a:rPr>
              <a:t>。</a:t>
            </a:r>
          </a:p>
          <a:p>
            <a:r>
              <a:rPr lang="zh-CN" altLang="en-US" sz="1600" dirty="0">
                <a:latin typeface="+mn-ea"/>
              </a:rPr>
              <a:t>    </a:t>
            </a:r>
            <a:r>
              <a:rPr lang="en-US" altLang="zh-CN" sz="1600" dirty="0">
                <a:latin typeface="+mn-ea"/>
              </a:rPr>
              <a:t>Spring Boot</a:t>
            </a:r>
            <a:r>
              <a:rPr lang="zh-CN" altLang="en-US" sz="1600" dirty="0">
                <a:latin typeface="+mn-ea"/>
              </a:rPr>
              <a:t>中推荐使用</a:t>
            </a:r>
            <a:r>
              <a:rPr lang="en-US" altLang="zh-CN" sz="1600" dirty="0" err="1">
                <a:latin typeface="+mn-ea"/>
              </a:rPr>
              <a:t>Thymeleaf</a:t>
            </a:r>
            <a:r>
              <a:rPr lang="zh-CN" altLang="en-US" sz="1600" dirty="0">
                <a:latin typeface="+mn-ea"/>
              </a:rPr>
              <a:t>作为模版引擎，因为内嵌</a:t>
            </a:r>
            <a:r>
              <a:rPr lang="en-US" altLang="zh-CN" sz="1600" dirty="0" err="1">
                <a:latin typeface="+mn-ea"/>
              </a:rPr>
              <a:t>Tomcat,Jetty</a:t>
            </a:r>
            <a:r>
              <a:rPr lang="zh-CN" altLang="en-US" sz="1600" dirty="0">
                <a:latin typeface="+mn-ea"/>
              </a:rPr>
              <a:t>不支持以</a:t>
            </a:r>
            <a:r>
              <a:rPr lang="en-US" altLang="zh-CN" sz="1600" dirty="0">
                <a:latin typeface="+mn-ea"/>
              </a:rPr>
              <a:t>Jar</a:t>
            </a:r>
            <a:r>
              <a:rPr lang="zh-CN" altLang="en-US" sz="1600" dirty="0">
                <a:latin typeface="+mn-ea"/>
              </a:rPr>
              <a:t>形式运行</a:t>
            </a:r>
            <a:r>
              <a:rPr lang="en-US" altLang="zh-CN" sz="1600" dirty="0">
                <a:latin typeface="+mn-ea"/>
              </a:rPr>
              <a:t>JSP</a:t>
            </a:r>
            <a:r>
              <a:rPr lang="zh-CN" altLang="en-US" sz="1600" dirty="0">
                <a:latin typeface="+mn-ea"/>
              </a:rPr>
              <a:t>，</a:t>
            </a:r>
            <a:r>
              <a:rPr lang="en-US" altLang="zh-CN" sz="1600" dirty="0">
                <a:latin typeface="+mn-ea"/>
              </a:rPr>
              <a:t>Undertow</a:t>
            </a:r>
            <a:r>
              <a:rPr lang="zh-CN" altLang="en-US" sz="1600" dirty="0">
                <a:latin typeface="+mn-ea"/>
              </a:rPr>
              <a:t>不支持</a:t>
            </a:r>
            <a:r>
              <a:rPr lang="en-US" altLang="zh-CN" sz="1600" dirty="0" smtClean="0">
                <a:latin typeface="+mn-ea"/>
              </a:rPr>
              <a:t>JSP</a:t>
            </a:r>
            <a:r>
              <a:rPr lang="zh-CN" altLang="en-US" sz="1600" dirty="0">
                <a:latin typeface="+mn-ea"/>
              </a:rPr>
              <a:t>。</a:t>
            </a:r>
            <a:endParaRPr lang="en-US" altLang="zh-CN" sz="1600" dirty="0">
              <a:latin typeface="+mn-ea"/>
            </a:endParaRPr>
          </a:p>
          <a:p>
            <a:r>
              <a:rPr lang="zh-CN" altLang="en-US" sz="1600" dirty="0">
                <a:latin typeface="+mn-ea"/>
              </a:rPr>
              <a:t>以前在</a:t>
            </a:r>
            <a:r>
              <a:rPr lang="en-US" altLang="zh-CN" sz="1600" dirty="0">
                <a:latin typeface="+mn-ea"/>
              </a:rPr>
              <a:t>Spring MVC</a:t>
            </a:r>
            <a:r>
              <a:rPr lang="zh-CN" altLang="en-US" sz="1600" dirty="0">
                <a:latin typeface="+mn-ea"/>
              </a:rPr>
              <a:t>集成使用</a:t>
            </a:r>
            <a:r>
              <a:rPr lang="en-US" altLang="zh-CN" sz="1600" dirty="0" err="1">
                <a:latin typeface="+mn-ea"/>
              </a:rPr>
              <a:t>Thymeleaf</a:t>
            </a:r>
            <a:r>
              <a:rPr lang="zh-CN" altLang="en-US" sz="1600" dirty="0">
                <a:latin typeface="+mn-ea"/>
              </a:rPr>
              <a:t>以下配置是必不可少的</a:t>
            </a:r>
            <a:r>
              <a:rPr lang="en-US" altLang="zh-CN" sz="1600" dirty="0">
                <a:latin typeface="+mn-ea"/>
              </a:rPr>
              <a:t>:</a:t>
            </a:r>
          </a:p>
        </p:txBody>
      </p:sp>
      <p:pic>
        <p:nvPicPr>
          <p:cNvPr id="5" name="图片 4" descr="{1740A39F-3255-C62A-B67A-3357A6866227}"/>
          <p:cNvPicPr>
            <a:picLocks noChangeAspect="1"/>
          </p:cNvPicPr>
          <p:nvPr/>
        </p:nvPicPr>
        <p:blipFill>
          <a:blip r:embed="rId2"/>
          <a:stretch>
            <a:fillRect/>
          </a:stretch>
        </p:blipFill>
        <p:spPr>
          <a:xfrm>
            <a:off x="805386" y="2340610"/>
            <a:ext cx="4876800" cy="2379345"/>
          </a:xfrm>
          <a:prstGeom prst="rect">
            <a:avLst/>
          </a:prstGeom>
        </p:spPr>
      </p:pic>
      <p:sp>
        <p:nvSpPr>
          <p:cNvPr id="6" name="文本框 5"/>
          <p:cNvSpPr txBox="1"/>
          <p:nvPr/>
        </p:nvSpPr>
        <p:spPr>
          <a:xfrm>
            <a:off x="802640" y="623570"/>
            <a:ext cx="7298055" cy="33718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1.Spring MVC</a:t>
            </a:r>
            <a:r>
              <a:rPr lang="zh-CN" altLang="en-US" sz="1600" dirty="0">
                <a:latin typeface="微软雅黑" panose="020B0503020204020204" pitchFamily="34" charset="-122"/>
                <a:ea typeface="微软雅黑" panose="020B0503020204020204" pitchFamily="34" charset="-122"/>
              </a:rPr>
              <a:t>中集成</a:t>
            </a:r>
            <a:r>
              <a:rPr lang="en-US" altLang="zh-CN" sz="1600" dirty="0" err="1">
                <a:latin typeface="微软雅黑" panose="020B0503020204020204" pitchFamily="34" charset="-122"/>
                <a:ea typeface="微软雅黑" panose="020B0503020204020204" pitchFamily="34" charset="-122"/>
              </a:rPr>
              <a:t>Themeleaf</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1600" dirty="0">
                <a:solidFill>
                  <a:schemeClr val="tx1">
                    <a:lumMod val="95000"/>
                    <a:lumOff val="5000"/>
                  </a:schemeClr>
                </a:solidFill>
              </a:rPr>
              <a:t>2. Spring Boot </a:t>
            </a:r>
            <a:r>
              <a:rPr lang="zh-CN" altLang="en-US" sz="1600" dirty="0">
                <a:solidFill>
                  <a:schemeClr val="tx1">
                    <a:lumMod val="95000"/>
                    <a:lumOff val="5000"/>
                  </a:schemeClr>
                </a:solidFill>
              </a:rPr>
              <a:t>对</a:t>
            </a:r>
            <a:r>
              <a:rPr lang="en-US" altLang="zh-CN" sz="1600" dirty="0">
                <a:solidFill>
                  <a:schemeClr val="tx1">
                    <a:lumMod val="95000"/>
                    <a:lumOff val="5000"/>
                  </a:schemeClr>
                </a:solidFill>
              </a:rPr>
              <a:t>Themeleaf</a:t>
            </a:r>
            <a:r>
              <a:rPr lang="zh-CN" altLang="en-US" sz="1600" dirty="0">
                <a:solidFill>
                  <a:schemeClr val="tx1">
                    <a:lumMod val="95000"/>
                    <a:lumOff val="5000"/>
                  </a:schemeClr>
                </a:solidFill>
              </a:rPr>
              <a:t>支持</a:t>
            </a:r>
          </a:p>
        </p:txBody>
      </p:sp>
      <p:sp>
        <p:nvSpPr>
          <p:cNvPr id="3" name="文本框 2"/>
          <p:cNvSpPr txBox="1"/>
          <p:nvPr/>
        </p:nvSpPr>
        <p:spPr>
          <a:xfrm>
            <a:off x="593090" y="655955"/>
            <a:ext cx="7867650" cy="3969385"/>
          </a:xfrm>
          <a:prstGeom prst="rect">
            <a:avLst/>
          </a:prstGeom>
          <a:noFill/>
        </p:spPr>
        <p:txBody>
          <a:bodyPr wrap="square" rtlCol="0">
            <a:spAutoFit/>
          </a:bodyPr>
          <a:lstStyle/>
          <a:p>
            <a:r>
              <a:rPr lang="en-US" altLang="zh-CN" dirty="0"/>
              <a:t>        </a:t>
            </a:r>
            <a:r>
              <a:rPr lang="zh-CN" altLang="en-US" dirty="0"/>
              <a:t>上节中所述的</a:t>
            </a:r>
            <a:r>
              <a:rPr lang="en-US" altLang="zh-CN" dirty="0" err="1"/>
              <a:t>Thymeleaf</a:t>
            </a:r>
            <a:r>
              <a:rPr lang="zh-CN" altLang="en-US" dirty="0"/>
              <a:t>与</a:t>
            </a:r>
            <a:r>
              <a:rPr lang="en-US" altLang="zh-CN" dirty="0"/>
              <a:t>Spring MVC</a:t>
            </a:r>
            <a:r>
              <a:rPr lang="zh-CN" altLang="en-US" dirty="0"/>
              <a:t>集成的配置，在</a:t>
            </a:r>
            <a:r>
              <a:rPr lang="en-US" altLang="zh-CN" dirty="0"/>
              <a:t>Spring Boot</a:t>
            </a:r>
            <a:r>
              <a:rPr lang="zh-CN" altLang="en-US" dirty="0"/>
              <a:t>中都是不需要的，</a:t>
            </a:r>
            <a:r>
              <a:rPr lang="en-US" altLang="zh-CN" dirty="0"/>
              <a:t>Spring Boot</a:t>
            </a:r>
            <a:r>
              <a:rPr lang="zh-CN" altLang="en-US" dirty="0"/>
              <a:t>通过org.springframework.boot.autoconfigure.thymeleaf包中的类对</a:t>
            </a:r>
            <a:r>
              <a:rPr lang="en-US" altLang="zh-CN" dirty="0" err="1"/>
              <a:t>Thymeleaf</a:t>
            </a:r>
            <a:r>
              <a:rPr lang="zh-CN" altLang="en-US" dirty="0"/>
              <a:t>进行了自动配置。</a:t>
            </a:r>
          </a:p>
          <a:p>
            <a:r>
              <a:rPr lang="en-US" altLang="zh-CN" dirty="0"/>
              <a:t>         </a:t>
            </a:r>
            <a:r>
              <a:rPr lang="zh-CN" altLang="en-US" dirty="0"/>
              <a:t>所以，在</a:t>
            </a:r>
            <a:r>
              <a:rPr lang="en-US" altLang="zh-CN" dirty="0"/>
              <a:t>Spring Boot</a:t>
            </a:r>
            <a:r>
              <a:rPr lang="zh-CN" altLang="en-US" dirty="0"/>
              <a:t>中我们的</a:t>
            </a:r>
            <a:r>
              <a:rPr lang="en-US" altLang="zh-CN" dirty="0"/>
              <a:t>Spring Boot</a:t>
            </a:r>
            <a:r>
              <a:rPr lang="zh-CN" altLang="en-US" dirty="0"/>
              <a:t>项目只需要依赖</a:t>
            </a:r>
            <a:r>
              <a:rPr lang="en-US" altLang="zh-CN" dirty="0"/>
              <a:t>spring-boot-starter-</a:t>
            </a:r>
            <a:r>
              <a:rPr lang="en-US" altLang="zh-CN" dirty="0" err="1"/>
              <a:t>themeleaf</a:t>
            </a:r>
            <a:r>
              <a:rPr lang="zh-CN" altLang="en-US" dirty="0"/>
              <a:t>即可，会自动包含</a:t>
            </a:r>
            <a:r>
              <a:rPr lang="en-US" altLang="zh-CN" dirty="0"/>
              <a:t>spring-boot-starter-web</a:t>
            </a:r>
            <a:r>
              <a:rPr lang="zh-CN" altLang="en-US" dirty="0"/>
              <a:t>。什么都不用配置，就集成好了</a:t>
            </a:r>
            <a:r>
              <a:rPr lang="en-US" altLang="zh-CN" dirty="0" err="1"/>
              <a:t>Thymeleaf</a:t>
            </a:r>
            <a:r>
              <a:rPr lang="zh-CN" altLang="en-US" dirty="0"/>
              <a:t>，就可以直接</a:t>
            </a:r>
            <a:r>
              <a:rPr lang="zh-CN" altLang="en-US" dirty="0" smtClean="0"/>
              <a:t>进行</a:t>
            </a:r>
            <a:r>
              <a:rPr lang="en-US" altLang="zh-CN" dirty="0" smtClean="0"/>
              <a:t>Web(MVC)</a:t>
            </a:r>
            <a:r>
              <a:rPr lang="zh-CN" altLang="en-US" dirty="0" smtClean="0"/>
              <a:t>开发</a:t>
            </a:r>
            <a:r>
              <a:rPr lang="zh-CN" altLang="en-US" dirty="0"/>
              <a:t>了。</a:t>
            </a:r>
          </a:p>
          <a:p>
            <a:r>
              <a:rPr lang="zh-CN" altLang="en-US" dirty="0"/>
              <a:t>         在</a:t>
            </a:r>
            <a:r>
              <a:rPr lang="en-US" altLang="zh-CN" dirty="0" err="1"/>
              <a:t>application.properties</a:t>
            </a:r>
            <a:r>
              <a:rPr lang="zh-CN" altLang="en-US" dirty="0"/>
              <a:t>中配置自定义属性即可</a:t>
            </a:r>
            <a:r>
              <a:rPr lang="en-US" altLang="zh-CN" dirty="0"/>
              <a:t>(</a:t>
            </a:r>
            <a:r>
              <a:rPr lang="zh-CN" altLang="en-US" dirty="0"/>
              <a:t>以</a:t>
            </a:r>
            <a:r>
              <a:rPr lang="en-US" altLang="zh-CN" dirty="0" err="1"/>
              <a:t>spring.thymeleaf</a:t>
            </a:r>
            <a:r>
              <a:rPr lang="zh-CN" altLang="en-US" dirty="0"/>
              <a:t>开头</a:t>
            </a:r>
            <a:r>
              <a:rPr lang="en-US" altLang="zh-CN" dirty="0"/>
              <a:t>)</a:t>
            </a:r>
          </a:p>
          <a:p>
            <a:endParaRPr lang="en-US" altLang="zh-CN" dirty="0"/>
          </a:p>
          <a:p>
            <a:r>
              <a:rPr lang="en-US" altLang="zh-CN" dirty="0"/>
              <a:t>       </a:t>
            </a:r>
            <a:r>
              <a:rPr lang="en-US" altLang="zh-CN" dirty="0" err="1"/>
              <a:t>spring.thmeleaf.encoding</a:t>
            </a:r>
            <a:r>
              <a:rPr lang="en-US" altLang="zh-CN" dirty="0"/>
              <a:t/>
            </a:r>
            <a:br>
              <a:rPr lang="en-US" altLang="zh-CN" dirty="0"/>
            </a:br>
            <a:r>
              <a:rPr lang="en-US" altLang="zh-CN" dirty="0"/>
              <a:t>       </a:t>
            </a:r>
            <a:r>
              <a:rPr lang="en-US" altLang="zh-CN" dirty="0" err="1"/>
              <a:t>spring.thmeleaf.content</a:t>
            </a:r>
            <a:r>
              <a:rPr lang="en-US" altLang="zh-CN" dirty="0"/>
              <a:t>-type</a:t>
            </a:r>
          </a:p>
          <a:p>
            <a:r>
              <a:rPr lang="en-US" altLang="zh-CN" dirty="0"/>
              <a:t>       </a:t>
            </a:r>
            <a:r>
              <a:rPr lang="en-US" altLang="zh-CN" dirty="0" err="1"/>
              <a:t>spring.thmeleaf.mode</a:t>
            </a:r>
            <a:endParaRPr lang="en-US" altLang="zh-CN" dirty="0"/>
          </a:p>
          <a:p>
            <a:r>
              <a:rPr lang="en-US" altLang="zh-CN" dirty="0"/>
              <a:t>       </a:t>
            </a:r>
            <a:r>
              <a:rPr lang="en-US" altLang="zh-CN" dirty="0" err="1"/>
              <a:t>spring.thmeleaf.prefix</a:t>
            </a:r>
            <a:endParaRPr lang="en-US" altLang="zh-CN" dirty="0"/>
          </a:p>
          <a:p>
            <a:r>
              <a:rPr lang="en-US" altLang="zh-CN" dirty="0"/>
              <a:t>       </a:t>
            </a:r>
            <a:r>
              <a:rPr lang="en-US" altLang="zh-CN" dirty="0" err="1"/>
              <a:t>spring.thmeleaf.suffix</a:t>
            </a:r>
            <a:endParaRPr lang="en-US" altLang="zh-CN" dirty="0"/>
          </a:p>
          <a:p>
            <a:r>
              <a:rPr lang="en-US" altLang="zh-CN" dirty="0"/>
              <a:t>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25363" y="601660"/>
            <a:ext cx="8136904" cy="861774"/>
          </a:xfrm>
          <a:prstGeom prst="rect">
            <a:avLst/>
          </a:prstGeom>
        </p:spPr>
        <p:txBody>
          <a:bodyPr wrap="square">
            <a:spAutoFit/>
          </a:bodyPr>
          <a:lstStyle/>
          <a:p>
            <a:r>
              <a:rPr lang="zh-CN" altLang="en-US" dirty="0"/>
              <a:t>　　</a:t>
            </a:r>
            <a:r>
              <a:rPr lang="en-US" altLang="zh-CN" sz="1600" dirty="0">
                <a:latin typeface="Microsoft YaHei" charset="0"/>
                <a:ea typeface="Microsoft YaHei" charset="0"/>
                <a:cs typeface="Microsoft YaHei" charset="0"/>
              </a:rPr>
              <a:t>1.</a:t>
            </a:r>
            <a:r>
              <a:rPr lang="zh-CN" altLang="en-US" sz="1600" dirty="0">
                <a:latin typeface="Microsoft YaHei" charset="0"/>
                <a:ea typeface="Microsoft YaHei" charset="0"/>
                <a:cs typeface="Microsoft YaHei" charset="0"/>
              </a:rPr>
              <a:t>我们知道依赖了</a:t>
            </a:r>
            <a:r>
              <a:rPr lang="en-US" altLang="zh-CN" sz="1600" dirty="0">
                <a:latin typeface="Microsoft YaHei" charset="0"/>
                <a:ea typeface="Microsoft YaHei" charset="0"/>
                <a:cs typeface="Microsoft YaHei" charset="0"/>
              </a:rPr>
              <a:t>starter-web</a:t>
            </a:r>
            <a:r>
              <a:rPr lang="zh-CN" altLang="en-US" sz="1600" dirty="0">
                <a:latin typeface="Microsoft YaHei" charset="0"/>
                <a:ea typeface="Microsoft YaHei" charset="0"/>
                <a:cs typeface="Microsoft YaHei" charset="0"/>
              </a:rPr>
              <a:t>，</a:t>
            </a:r>
            <a:r>
              <a:rPr lang="en-US" altLang="zh-CN" sz="1600" dirty="0">
                <a:latin typeface="Microsoft YaHei" charset="0"/>
                <a:ea typeface="Microsoft YaHei" charset="0"/>
                <a:cs typeface="Microsoft YaHei" charset="0"/>
              </a:rPr>
              <a:t>Spring Boot</a:t>
            </a:r>
            <a:r>
              <a:rPr lang="zh-CN" altLang="en-US" sz="1600" dirty="0">
                <a:latin typeface="Microsoft YaHei" charset="0"/>
                <a:ea typeface="Microsoft YaHei" charset="0"/>
                <a:cs typeface="Microsoft YaHei" charset="0"/>
              </a:rPr>
              <a:t>会帮我们自动配置</a:t>
            </a:r>
            <a:r>
              <a:rPr lang="en-US" altLang="zh-CN" sz="1600" dirty="0">
                <a:latin typeface="Microsoft YaHei" charset="0"/>
                <a:ea typeface="Microsoft YaHei" charset="0"/>
                <a:cs typeface="Microsoft YaHei" charset="0"/>
              </a:rPr>
              <a:t>MVC</a:t>
            </a:r>
            <a:r>
              <a:rPr lang="zh-CN" altLang="en-US" sz="1600" dirty="0">
                <a:latin typeface="Microsoft YaHei" charset="0"/>
                <a:ea typeface="Microsoft YaHei" charset="0"/>
                <a:cs typeface="Microsoft YaHei" charset="0"/>
              </a:rPr>
              <a:t>默认配置，如果这些默认配置不符合你的需求，则可以通过一个配置类</a:t>
            </a:r>
            <a:r>
              <a:rPr lang="en-US" altLang="zh-CN" sz="1600" dirty="0">
                <a:latin typeface="Microsoft YaHei" charset="0"/>
                <a:ea typeface="Microsoft YaHei" charset="0"/>
                <a:cs typeface="Microsoft YaHei" charset="0"/>
              </a:rPr>
              <a:t>(</a:t>
            </a:r>
            <a:r>
              <a:rPr lang="zh-CN" altLang="en-US" sz="1600" dirty="0">
                <a:latin typeface="Microsoft YaHei" charset="0"/>
                <a:ea typeface="Microsoft YaHei" charset="0"/>
                <a:cs typeface="Microsoft YaHei" charset="0"/>
              </a:rPr>
              <a:t>注解</a:t>
            </a:r>
            <a:r>
              <a:rPr lang="zh-CN" altLang="en-US" sz="1600" dirty="0" smtClean="0">
                <a:latin typeface="Microsoft YaHei" charset="0"/>
                <a:ea typeface="Microsoft YaHei" charset="0"/>
                <a:cs typeface="Microsoft YaHei" charset="0"/>
              </a:rPr>
              <a:t>有</a:t>
            </a:r>
            <a:r>
              <a:rPr lang="en-US" altLang="zh-CN" sz="1600" dirty="0">
                <a:latin typeface="Microsoft YaHei" charset="0"/>
                <a:ea typeface="Microsoft YaHei" charset="0"/>
                <a:cs typeface="Microsoft YaHei" charset="0"/>
              </a:rPr>
              <a:t>@</a:t>
            </a:r>
            <a:r>
              <a:rPr lang="en-US" altLang="zh-CN" sz="1600" dirty="0" smtClean="0">
                <a:latin typeface="Microsoft YaHei" charset="0"/>
                <a:ea typeface="Microsoft YaHei" charset="0"/>
                <a:cs typeface="Microsoft YaHei" charset="0"/>
              </a:rPr>
              <a:t>Configuration</a:t>
            </a:r>
            <a:r>
              <a:rPr lang="zh-CN" altLang="en-US" sz="1600" dirty="0">
                <a:latin typeface="Microsoft YaHei" charset="0"/>
                <a:ea typeface="Microsoft YaHei" charset="0"/>
                <a:cs typeface="Microsoft YaHei" charset="0"/>
              </a:rPr>
              <a:t>的类</a:t>
            </a:r>
            <a:r>
              <a:rPr lang="en-US" altLang="zh-CN" sz="1600" dirty="0">
                <a:latin typeface="Microsoft YaHei" charset="0"/>
                <a:ea typeface="Microsoft YaHei" charset="0"/>
                <a:cs typeface="Microsoft YaHei" charset="0"/>
              </a:rPr>
              <a:t>)</a:t>
            </a:r>
            <a:r>
              <a:rPr lang="zh-CN" altLang="en-US" sz="1600" dirty="0">
                <a:latin typeface="Microsoft YaHei" charset="0"/>
                <a:ea typeface="Microsoft YaHei" charset="0"/>
                <a:cs typeface="Microsoft YaHei" charset="0"/>
              </a:rPr>
              <a:t>加上</a:t>
            </a:r>
            <a:r>
              <a:rPr lang="en-US" altLang="zh-CN" sz="1600" dirty="0">
                <a:latin typeface="Microsoft YaHei" charset="0"/>
                <a:ea typeface="Microsoft YaHei" charset="0"/>
                <a:cs typeface="Microsoft YaHei" charset="0"/>
              </a:rPr>
              <a:t>@EnableWebMvc</a:t>
            </a:r>
            <a:r>
              <a:rPr lang="zh-CN" altLang="en-US" sz="1600" dirty="0">
                <a:latin typeface="Microsoft YaHei" charset="0"/>
                <a:ea typeface="Microsoft YaHei" charset="0"/>
                <a:cs typeface="Microsoft YaHei" charset="0"/>
              </a:rPr>
              <a:t>注解来实现完全自己控制的</a:t>
            </a:r>
            <a:r>
              <a:rPr lang="en-US" altLang="zh-CN" sz="1600" dirty="0">
                <a:latin typeface="Microsoft YaHei" charset="0"/>
                <a:ea typeface="Microsoft YaHei" charset="0"/>
                <a:cs typeface="Microsoft YaHei" charset="0"/>
              </a:rPr>
              <a:t>MVC</a:t>
            </a:r>
            <a:r>
              <a:rPr lang="zh-CN" altLang="en-US" sz="1600" dirty="0">
                <a:latin typeface="Microsoft YaHei" charset="0"/>
                <a:ea typeface="Microsoft YaHei" charset="0"/>
                <a:cs typeface="Microsoft YaHei" charset="0"/>
              </a:rPr>
              <a:t>配置</a:t>
            </a:r>
            <a:r>
              <a:rPr lang="zh-CN" altLang="en-US" sz="1600" dirty="0" smtClean="0">
                <a:latin typeface="Microsoft YaHei" charset="0"/>
                <a:ea typeface="Microsoft YaHei" charset="0"/>
                <a:cs typeface="Microsoft YaHei" charset="0"/>
              </a:rPr>
              <a:t>。</a:t>
            </a:r>
            <a:endParaRPr lang="zh-CN" altLang="en-US" sz="1600" dirty="0">
              <a:latin typeface="Microsoft YaHei" charset="0"/>
              <a:ea typeface="Microsoft YaHei" charset="0"/>
              <a:cs typeface="Microsoft YaHei" charset="0"/>
            </a:endParaRPr>
          </a:p>
        </p:txBody>
      </p:sp>
      <p:sp>
        <p:nvSpPr>
          <p:cNvPr id="4" name="标题 3"/>
          <p:cNvSpPr>
            <a:spLocks noGrp="1"/>
          </p:cNvSpPr>
          <p:nvPr>
            <p:ph type="title"/>
          </p:nvPr>
        </p:nvSpPr>
        <p:spPr/>
        <p:txBody>
          <a:bodyPr>
            <a:normAutofit fontScale="90000"/>
          </a:bodyPr>
          <a:lstStyle/>
          <a:p>
            <a:r>
              <a:rPr lang="en-US" altLang="zh-CN" dirty="0" smtClean="0"/>
              <a:t/>
            </a:r>
            <a:br>
              <a:rPr lang="en-US" altLang="zh-CN" dirty="0" smtClean="0"/>
            </a:br>
            <a:r>
              <a:rPr lang="en-US" altLang="zh-CN" dirty="0" smtClean="0"/>
              <a:t>3. </a:t>
            </a:r>
            <a:r>
              <a:rPr lang="zh-CN" altLang="en-US" dirty="0" smtClean="0"/>
              <a:t>自定义</a:t>
            </a:r>
            <a:r>
              <a:rPr lang="en-US" altLang="zh-CN" dirty="0" smtClean="0"/>
              <a:t>Spring Boot</a:t>
            </a:r>
            <a:r>
              <a:rPr lang="zh-CN" altLang="en-US" dirty="0" smtClean="0"/>
              <a:t>的</a:t>
            </a:r>
            <a:r>
              <a:rPr lang="en-US" altLang="zh-CN" dirty="0" smtClean="0"/>
              <a:t>Web</a:t>
            </a:r>
            <a:r>
              <a:rPr lang="zh-CN" altLang="en-US" dirty="0" smtClean="0"/>
              <a:t>配置</a:t>
            </a:r>
            <a:br>
              <a:rPr lang="zh-CN" altLang="en-US" dirty="0" smtClean="0"/>
            </a:br>
            <a:endParaRPr lang="zh-CN" altLang="en-US" dirty="0"/>
          </a:p>
        </p:txBody>
      </p:sp>
      <p:pic>
        <p:nvPicPr>
          <p:cNvPr id="2" name="图片 1" descr="{7C072A34-6331-8857-C47B-C1A9AE59926B}"/>
          <p:cNvPicPr>
            <a:picLocks noChangeAspect="1"/>
          </p:cNvPicPr>
          <p:nvPr/>
        </p:nvPicPr>
        <p:blipFill>
          <a:blip r:embed="rId2"/>
          <a:stretch>
            <a:fillRect/>
          </a:stretch>
        </p:blipFill>
        <p:spPr>
          <a:xfrm>
            <a:off x="755576" y="2499742"/>
            <a:ext cx="7213600" cy="2278380"/>
          </a:xfrm>
          <a:prstGeom prst="rect">
            <a:avLst/>
          </a:prstGeom>
        </p:spPr>
      </p:pic>
      <p:sp>
        <p:nvSpPr>
          <p:cNvPr id="3" name="文本框 2"/>
          <p:cNvSpPr txBox="1"/>
          <p:nvPr/>
        </p:nvSpPr>
        <p:spPr>
          <a:xfrm>
            <a:off x="590584" y="1419622"/>
            <a:ext cx="7942143" cy="1384995"/>
          </a:xfrm>
          <a:prstGeom prst="rect">
            <a:avLst/>
          </a:prstGeom>
          <a:noFill/>
        </p:spPr>
        <p:txBody>
          <a:bodyPr wrap="square" rtlCol="0">
            <a:spAutoFit/>
          </a:bodyPr>
          <a:lstStyle/>
          <a:p>
            <a:r>
              <a:rPr lang="zh-CN" altLang="en-US" dirty="0" smtClean="0"/>
              <a:t>         </a:t>
            </a:r>
            <a:r>
              <a:rPr lang="en-US" altLang="zh-CN" sz="1600" dirty="0" smtClean="0">
                <a:latin typeface="Microsoft YaHei" charset="0"/>
                <a:ea typeface="Microsoft YaHei" charset="0"/>
                <a:cs typeface="Microsoft YaHei" charset="0"/>
              </a:rPr>
              <a:t>2</a:t>
            </a:r>
            <a:r>
              <a:rPr lang="en-US" altLang="zh-CN" sz="1600" dirty="0">
                <a:latin typeface="Microsoft YaHei" charset="0"/>
                <a:ea typeface="Microsoft YaHei" charset="0"/>
                <a:cs typeface="Microsoft YaHei" charset="0"/>
              </a:rPr>
              <a:t>.</a:t>
            </a:r>
            <a:r>
              <a:rPr lang="zh-CN" altLang="en-US" sz="1600" dirty="0">
                <a:latin typeface="Microsoft YaHei" charset="0"/>
                <a:ea typeface="Microsoft YaHei" charset="0"/>
                <a:cs typeface="Microsoft YaHei" charset="0"/>
              </a:rPr>
              <a:t>通常情况下，</a:t>
            </a:r>
            <a:r>
              <a:rPr lang="en-US" altLang="zh-CN" sz="1600" dirty="0">
                <a:latin typeface="Microsoft YaHei" charset="0"/>
                <a:ea typeface="Microsoft YaHei" charset="0"/>
                <a:cs typeface="Microsoft YaHei" charset="0"/>
              </a:rPr>
              <a:t>Spring Boot</a:t>
            </a:r>
            <a:r>
              <a:rPr lang="zh-CN" altLang="en-US" sz="1600" dirty="0">
                <a:latin typeface="Microsoft YaHei" charset="0"/>
                <a:ea typeface="Microsoft YaHei" charset="0"/>
                <a:cs typeface="Microsoft YaHei" charset="0"/>
              </a:rPr>
              <a:t>的自动配置是符合我们大多数需求的，如果我们既要保留</a:t>
            </a:r>
            <a:r>
              <a:rPr lang="en-US" altLang="zh-CN" sz="1600" dirty="0">
                <a:latin typeface="Microsoft YaHei" charset="0"/>
                <a:ea typeface="Microsoft YaHei" charset="0"/>
                <a:cs typeface="Microsoft YaHei" charset="0"/>
              </a:rPr>
              <a:t>Spring Boot</a:t>
            </a:r>
            <a:r>
              <a:rPr lang="zh-CN" altLang="en-US" sz="1600" dirty="0">
                <a:latin typeface="Microsoft YaHei" charset="0"/>
                <a:ea typeface="Microsoft YaHei" charset="0"/>
                <a:cs typeface="Microsoft YaHei" charset="0"/>
              </a:rPr>
              <a:t>提供的便利，有需要增加自己的额外配置的时候，可以自定义一个配置类并继承</a:t>
            </a:r>
            <a:r>
              <a:rPr lang="en-US" altLang="zh-CN" sz="1600" dirty="0" err="1">
                <a:latin typeface="Microsoft YaHei" charset="0"/>
                <a:ea typeface="Microsoft YaHei" charset="0"/>
                <a:cs typeface="Microsoft YaHei" charset="0"/>
              </a:rPr>
              <a:t>WebMvcConfigurerAdapter</a:t>
            </a:r>
            <a:r>
              <a:rPr lang="zh-CN" altLang="en-US" sz="1600" dirty="0">
                <a:latin typeface="Microsoft YaHei" charset="0"/>
                <a:ea typeface="Microsoft YaHei" charset="0"/>
                <a:cs typeface="Microsoft YaHei" charset="0"/>
              </a:rPr>
              <a:t>，无需</a:t>
            </a:r>
            <a:r>
              <a:rPr lang="zh-CN" altLang="en-US" sz="1600" dirty="0" smtClean="0">
                <a:latin typeface="Microsoft YaHei" charset="0"/>
                <a:ea typeface="Microsoft YaHei" charset="0"/>
                <a:cs typeface="Microsoft YaHei" charset="0"/>
              </a:rPr>
              <a:t>使</a:t>
            </a:r>
            <a:r>
              <a:rPr lang="en-US" altLang="zh-CN" sz="1600" dirty="0" smtClean="0">
                <a:latin typeface="Microsoft YaHei" charset="0"/>
                <a:ea typeface="Microsoft YaHei" charset="0"/>
                <a:cs typeface="Microsoft YaHei" charset="0"/>
              </a:rPr>
              <a:t>@</a:t>
            </a:r>
            <a:r>
              <a:rPr lang="en-US" altLang="zh-CN" sz="1600" dirty="0" err="1">
                <a:latin typeface="Microsoft YaHei" charset="0"/>
                <a:ea typeface="Microsoft YaHei" charset="0"/>
                <a:cs typeface="Microsoft YaHei" charset="0"/>
              </a:rPr>
              <a:t>EnableWebMvc</a:t>
            </a:r>
            <a:r>
              <a:rPr lang="en-US" altLang="zh-CN" sz="1600" dirty="0">
                <a:latin typeface="Microsoft YaHei" charset="0"/>
                <a:ea typeface="Microsoft YaHei" charset="0"/>
                <a:cs typeface="Microsoft YaHei" charset="0"/>
              </a:rPr>
              <a:t>,</a:t>
            </a:r>
            <a:r>
              <a:rPr lang="zh-CN" altLang="en-US" sz="1600" dirty="0">
                <a:latin typeface="Microsoft YaHei" charset="0"/>
                <a:ea typeface="Microsoft YaHei" charset="0"/>
                <a:cs typeface="Microsoft YaHei" charset="0"/>
              </a:rPr>
              <a:t>然后重写配置即可</a:t>
            </a:r>
          </a:p>
          <a:p>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1600" dirty="0"/>
              <a:t>4. </a:t>
            </a:r>
            <a:r>
              <a:rPr lang="zh-CN" altLang="en-US" sz="1600" dirty="0"/>
              <a:t>注册</a:t>
            </a:r>
            <a:r>
              <a:rPr lang="en-US" altLang="zh-CN" sz="1600" dirty="0"/>
              <a:t>Servlet</a:t>
            </a:r>
            <a:r>
              <a:rPr lang="zh-CN" altLang="en-US" sz="1600" dirty="0"/>
              <a:t>，</a:t>
            </a:r>
            <a:r>
              <a:rPr lang="en-US" altLang="zh-CN" sz="1600" dirty="0" smtClean="0"/>
              <a:t>Filter</a:t>
            </a:r>
            <a:r>
              <a:rPr lang="zh-CN" altLang="en-US" sz="1600" dirty="0" smtClean="0"/>
              <a:t>，</a:t>
            </a:r>
            <a:r>
              <a:rPr lang="en-US" altLang="zh-CN" sz="1600" dirty="0" smtClean="0"/>
              <a:t>Listener</a:t>
            </a:r>
            <a:endParaRPr lang="en-US" altLang="zh-CN" sz="1600" dirty="0"/>
          </a:p>
        </p:txBody>
      </p:sp>
      <p:sp>
        <p:nvSpPr>
          <p:cNvPr id="4" name="文本框 3"/>
          <p:cNvSpPr txBox="1"/>
          <p:nvPr/>
        </p:nvSpPr>
        <p:spPr>
          <a:xfrm>
            <a:off x="672465" y="685165"/>
            <a:ext cx="7579360" cy="368300"/>
          </a:xfrm>
          <a:prstGeom prst="rect">
            <a:avLst/>
          </a:prstGeom>
          <a:noFill/>
        </p:spPr>
        <p:txBody>
          <a:bodyPr wrap="square" rtlCol="0">
            <a:spAutoFit/>
          </a:bodyPr>
          <a:lstStyle/>
          <a:p>
            <a:r>
              <a:rPr lang="en-US" altLang="zh-CN"/>
              <a:t>1. </a:t>
            </a:r>
            <a:r>
              <a:rPr lang="zh-CN" altLang="en-US"/>
              <a:t>直接注册为</a:t>
            </a:r>
            <a:r>
              <a:rPr lang="en-US" altLang="zh-CN"/>
              <a:t>Spring Bean                                 2.</a:t>
            </a:r>
            <a:r>
              <a:rPr lang="zh-CN" altLang="en-US"/>
              <a:t>通过</a:t>
            </a:r>
            <a:r>
              <a:rPr lang="en-US" altLang="zh-CN"/>
              <a:t>RegistrationBean</a:t>
            </a:r>
          </a:p>
        </p:txBody>
      </p:sp>
      <p:pic>
        <p:nvPicPr>
          <p:cNvPr id="9" name="图片 8" descr="{6A0F9132-4C80-571E-83A8-86EBB712DB6C}"/>
          <p:cNvPicPr>
            <a:picLocks noChangeAspect="1"/>
          </p:cNvPicPr>
          <p:nvPr/>
        </p:nvPicPr>
        <p:blipFill>
          <a:blip r:embed="rId2"/>
          <a:stretch>
            <a:fillRect/>
          </a:stretch>
        </p:blipFill>
        <p:spPr>
          <a:xfrm>
            <a:off x="4130675" y="1053465"/>
            <a:ext cx="4665345" cy="3037840"/>
          </a:xfrm>
          <a:prstGeom prst="rect">
            <a:avLst/>
          </a:prstGeom>
        </p:spPr>
      </p:pic>
      <p:pic>
        <p:nvPicPr>
          <p:cNvPr id="3" name="图片 2"/>
          <p:cNvPicPr>
            <a:picLocks noChangeAspect="1"/>
          </p:cNvPicPr>
          <p:nvPr/>
        </p:nvPicPr>
        <p:blipFill>
          <a:blip r:embed="rId3"/>
          <a:stretch>
            <a:fillRect/>
          </a:stretch>
        </p:blipFill>
        <p:spPr>
          <a:xfrm>
            <a:off x="251520" y="1053465"/>
            <a:ext cx="3668637" cy="2709662"/>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1600"/>
              <a:t>5. web</a:t>
            </a:r>
            <a:r>
              <a:rPr lang="zh-CN" altLang="en-US" sz="1600"/>
              <a:t>容器配置</a:t>
            </a:r>
          </a:p>
        </p:txBody>
      </p:sp>
      <p:sp>
        <p:nvSpPr>
          <p:cNvPr id="3" name="内容占位符 2"/>
          <p:cNvSpPr>
            <a:spLocks noGrp="1"/>
          </p:cNvSpPr>
          <p:nvPr>
            <p:ph idx="1"/>
          </p:nvPr>
        </p:nvSpPr>
        <p:spPr>
          <a:xfrm>
            <a:off x="529659" y="627405"/>
            <a:ext cx="8085584" cy="3960440"/>
          </a:xfrm>
        </p:spPr>
        <p:txBody>
          <a:bodyPr/>
          <a:lstStyle/>
          <a:p>
            <a:pPr marL="0" indent="0">
              <a:buNone/>
            </a:pPr>
            <a:r>
              <a:rPr lang="en-US" altLang="zh-CN"/>
              <a:t>     </a:t>
            </a:r>
            <a:r>
              <a:rPr lang="zh-CN" altLang="en-US"/>
              <a:t>由于</a:t>
            </a:r>
            <a:r>
              <a:rPr lang="en-US" altLang="zh-CN"/>
              <a:t>Spring Boot</a:t>
            </a:r>
            <a:r>
              <a:rPr lang="zh-CN" altLang="en-US"/>
              <a:t>内嵌</a:t>
            </a:r>
            <a:r>
              <a:rPr lang="en-US" altLang="zh-CN"/>
              <a:t>Servlet</a:t>
            </a:r>
            <a:r>
              <a:rPr lang="zh-CN" altLang="en-US"/>
              <a:t>容器</a:t>
            </a:r>
            <a:r>
              <a:rPr lang="en-US" altLang="zh-CN"/>
              <a:t>(</a:t>
            </a:r>
            <a:r>
              <a:rPr lang="zh-CN" altLang="en-US"/>
              <a:t>默认</a:t>
            </a:r>
            <a:r>
              <a:rPr lang="en-US" altLang="zh-CN"/>
              <a:t>Tomcat)</a:t>
            </a:r>
            <a:r>
              <a:rPr lang="zh-CN" altLang="en-US"/>
              <a:t>，并做了相应自动配置，我们只需在</a:t>
            </a:r>
            <a:r>
              <a:rPr lang="en-US" altLang="zh-CN"/>
              <a:t>application.properties</a:t>
            </a:r>
            <a:r>
              <a:rPr lang="zh-CN" altLang="en-US"/>
              <a:t>配置属性即可</a:t>
            </a:r>
          </a:p>
          <a:p>
            <a:pPr marL="0" indent="0">
              <a:buNone/>
            </a:pPr>
            <a:endParaRPr lang="en-US" altLang="zh-CN"/>
          </a:p>
        </p:txBody>
      </p:sp>
      <p:pic>
        <p:nvPicPr>
          <p:cNvPr id="5" name="图片 4" descr="{C93F3929-DB24-E1DA-DE63-656EFC4D2179}"/>
          <p:cNvPicPr>
            <a:picLocks noChangeAspect="1"/>
          </p:cNvPicPr>
          <p:nvPr/>
        </p:nvPicPr>
        <p:blipFill>
          <a:blip r:embed="rId2"/>
          <a:stretch>
            <a:fillRect/>
          </a:stretch>
        </p:blipFill>
        <p:spPr>
          <a:xfrm>
            <a:off x="932815" y="1223645"/>
            <a:ext cx="5991860" cy="328549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1600"/>
              <a:t>6. </a:t>
            </a:r>
            <a:r>
              <a:rPr lang="zh-CN" altLang="en-US" sz="1600"/>
              <a:t>替换</a:t>
            </a:r>
            <a:r>
              <a:rPr lang="en-US" altLang="zh-CN" sz="1600"/>
              <a:t>Tomcat</a:t>
            </a:r>
          </a:p>
        </p:txBody>
      </p:sp>
      <p:sp>
        <p:nvSpPr>
          <p:cNvPr id="4" name="文本框 3"/>
          <p:cNvSpPr txBox="1"/>
          <p:nvPr/>
        </p:nvSpPr>
        <p:spPr>
          <a:xfrm>
            <a:off x="558800" y="627380"/>
            <a:ext cx="8026400" cy="645160"/>
          </a:xfrm>
          <a:prstGeom prst="rect">
            <a:avLst/>
          </a:prstGeom>
          <a:noFill/>
        </p:spPr>
        <p:txBody>
          <a:bodyPr wrap="square" rtlCol="0">
            <a:spAutoFit/>
          </a:bodyPr>
          <a:lstStyle/>
          <a:p>
            <a:r>
              <a:rPr lang="en-US" altLang="zh-CN" dirty="0"/>
              <a:t>          Spring Boot</a:t>
            </a:r>
            <a:r>
              <a:rPr lang="zh-CN" altLang="en-US" dirty="0"/>
              <a:t>默认使用</a:t>
            </a:r>
            <a:r>
              <a:rPr lang="en-US" altLang="zh-CN" dirty="0"/>
              <a:t>Tomcat</a:t>
            </a:r>
            <a:r>
              <a:rPr lang="zh-CN" altLang="en-US" dirty="0"/>
              <a:t>作为内嵌</a:t>
            </a:r>
            <a:r>
              <a:rPr lang="en-US" altLang="zh-CN" dirty="0"/>
              <a:t>Servlet</a:t>
            </a:r>
            <a:r>
              <a:rPr lang="zh-CN" altLang="en-US" dirty="0"/>
              <a:t>容器，如果要替换成</a:t>
            </a:r>
            <a:r>
              <a:rPr lang="en-US" altLang="zh-CN" dirty="0"/>
              <a:t>Jetty</a:t>
            </a:r>
            <a:r>
              <a:rPr lang="zh-CN" altLang="en-US" dirty="0"/>
              <a:t>，排除</a:t>
            </a:r>
            <a:r>
              <a:rPr lang="en-US" altLang="zh-CN" dirty="0">
                <a:sym typeface="+mn-ea"/>
              </a:rPr>
              <a:t>starter-</a:t>
            </a:r>
            <a:r>
              <a:rPr lang="en-US" altLang="zh-CN" dirty="0"/>
              <a:t>tomcat</a:t>
            </a:r>
            <a:r>
              <a:rPr lang="zh-CN" altLang="en-US" dirty="0"/>
              <a:t>，加入</a:t>
            </a:r>
            <a:r>
              <a:rPr lang="en-US" altLang="zh-CN" dirty="0">
                <a:sym typeface="+mn-ea"/>
              </a:rPr>
              <a:t>starter-</a:t>
            </a:r>
            <a:r>
              <a:rPr lang="en-US" altLang="zh-CN" dirty="0"/>
              <a:t>jetty</a:t>
            </a:r>
            <a:r>
              <a:rPr lang="zh-CN" altLang="en-US" dirty="0"/>
              <a:t>即可</a:t>
            </a:r>
          </a:p>
        </p:txBody>
      </p:sp>
      <p:pic>
        <p:nvPicPr>
          <p:cNvPr id="5" name="图片 4" descr="{1EEB0C4D-FAE1-238B-4B36-A1B978CACE36}"/>
          <p:cNvPicPr>
            <a:picLocks noChangeAspect="1"/>
          </p:cNvPicPr>
          <p:nvPr/>
        </p:nvPicPr>
        <p:blipFill>
          <a:blip r:embed="rId2"/>
          <a:stretch>
            <a:fillRect/>
          </a:stretch>
        </p:blipFill>
        <p:spPr>
          <a:xfrm>
            <a:off x="652780" y="1272540"/>
            <a:ext cx="5371465" cy="1157605"/>
          </a:xfrm>
          <a:prstGeom prst="rect">
            <a:avLst/>
          </a:prstGeom>
        </p:spPr>
      </p:pic>
      <p:pic>
        <p:nvPicPr>
          <p:cNvPr id="6" name="图片 5" descr="{A2B39CFF-6DDC-40EE-2BC2-DE0A7E118376}"/>
          <p:cNvPicPr>
            <a:picLocks noChangeAspect="1"/>
          </p:cNvPicPr>
          <p:nvPr/>
        </p:nvPicPr>
        <p:blipFill>
          <a:blip r:embed="rId3"/>
          <a:stretch>
            <a:fillRect/>
          </a:stretch>
        </p:blipFill>
        <p:spPr>
          <a:xfrm>
            <a:off x="652780" y="2656840"/>
            <a:ext cx="4547870" cy="1199515"/>
          </a:xfrm>
          <a:prstGeom prst="rect">
            <a:avLst/>
          </a:prstGeom>
        </p:spPr>
      </p:pic>
      <p:pic>
        <p:nvPicPr>
          <p:cNvPr id="7" name="图片 6" descr="{9647E2A5-6CC6-5D5F-BA5B-97CF23A75691}"/>
          <p:cNvPicPr>
            <a:picLocks noChangeAspect="1"/>
          </p:cNvPicPr>
          <p:nvPr/>
        </p:nvPicPr>
        <p:blipFill>
          <a:blip r:embed="rId4"/>
          <a:stretch>
            <a:fillRect/>
          </a:stretch>
        </p:blipFill>
        <p:spPr>
          <a:xfrm>
            <a:off x="4595495" y="2591435"/>
            <a:ext cx="3841750" cy="16770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6896" y="187839"/>
            <a:ext cx="8085584" cy="421556"/>
          </a:xfrm>
        </p:spPr>
        <p:txBody>
          <a:bodyPr/>
          <a:lstStyle/>
          <a:p>
            <a:r>
              <a:rPr lang="zh-CN" altLang="en-US" dirty="0"/>
              <a:t>一</a:t>
            </a:r>
            <a:r>
              <a:rPr lang="en-US" altLang="zh-CN" dirty="0"/>
              <a:t>. </a:t>
            </a:r>
            <a:r>
              <a:rPr lang="zh-CN" altLang="en-US" dirty="0" smtClean="0"/>
              <a:t>认识</a:t>
            </a:r>
            <a:endParaRPr lang="zh-CN" altLang="en-US" dirty="0"/>
          </a:p>
        </p:txBody>
      </p:sp>
      <p:sp>
        <p:nvSpPr>
          <p:cNvPr id="7" name="标题 1"/>
          <p:cNvSpPr txBox="1"/>
          <p:nvPr/>
        </p:nvSpPr>
        <p:spPr>
          <a:xfrm>
            <a:off x="590872" y="665303"/>
            <a:ext cx="8085584" cy="421556"/>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1800" b="1" kern="1200">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en-US" altLang="zh-CN" sz="1400" dirty="0" smtClean="0">
                <a:solidFill>
                  <a:schemeClr val="tx1"/>
                </a:solidFill>
              </a:rPr>
              <a:t>1. </a:t>
            </a:r>
            <a:r>
              <a:rPr sz="1400" dirty="0" smtClean="0">
                <a:solidFill>
                  <a:schemeClr val="tx1"/>
                </a:solidFill>
              </a:rPr>
              <a:t>什么是</a:t>
            </a:r>
            <a:r>
              <a:rPr lang="zh-CN" altLang="en-US" sz="1400" dirty="0" smtClean="0">
                <a:solidFill>
                  <a:schemeClr val="tx1"/>
                </a:solidFill>
              </a:rPr>
              <a:t>线程池？</a:t>
            </a:r>
            <a:endParaRPr sz="1400" dirty="0" smtClean="0">
              <a:solidFill>
                <a:schemeClr val="tx1"/>
              </a:solidFill>
            </a:endParaRPr>
          </a:p>
        </p:txBody>
      </p:sp>
      <p:sp>
        <p:nvSpPr>
          <p:cNvPr id="8" name="内容占位符 2"/>
          <p:cNvSpPr txBox="1"/>
          <p:nvPr/>
        </p:nvSpPr>
        <p:spPr>
          <a:xfrm>
            <a:off x="591185" y="1224280"/>
            <a:ext cx="8085455" cy="24872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dirty="0"/>
              <a:t>在早期的</a:t>
            </a:r>
            <a:r>
              <a:rPr lang="en-US" altLang="zh-CN" dirty="0"/>
              <a:t>java</a:t>
            </a:r>
            <a:r>
              <a:rPr lang="zh-CN" altLang="en-US" dirty="0"/>
              <a:t>语言中，我们使用多线程处理任务的主要方式就是按需创建和启动新的</a:t>
            </a:r>
            <a:r>
              <a:rPr lang="en-US" altLang="zh-CN" dirty="0"/>
              <a:t>thread</a:t>
            </a:r>
            <a:r>
              <a:rPr lang="zh-CN" altLang="en-US" dirty="0"/>
              <a:t>来执行并发的任务，这种频繁的创建和销毁线程的开销时很大的，在高并发的负载应用中性能很差；自从</a:t>
            </a:r>
            <a:r>
              <a:rPr lang="en-US" altLang="zh-CN" dirty="0"/>
              <a:t>java5</a:t>
            </a:r>
            <a:r>
              <a:rPr lang="zh-CN" altLang="en-US" dirty="0"/>
              <a:t>后引入线程池，通过任务缓存和重复利用线程的方式极大地提高了性能</a:t>
            </a:r>
            <a:r>
              <a:rPr lang="zh-CN" altLang="en-US" dirty="0" smtClean="0"/>
              <a:t>。</a:t>
            </a:r>
          </a:p>
          <a:p>
            <a:pPr marL="0" indent="0">
              <a:buNone/>
            </a:pPr>
            <a:endParaRPr dirty="0"/>
          </a:p>
          <a:p>
            <a:r>
              <a:rPr lang="zh-CN" altLang="en-US" dirty="0"/>
              <a:t>此外线程池通过池化和重复利用线程相对于简单的为每个任务创建和销毁线程来说是一种进步，但是它并不能消除由线程上下文切换带来的开销，尤其当线程池中线程数量的增加很快变得明显，并且在高负载高并发下愈演愈烈（所以说线程池的线程数配置比较复杂只是由于多线程的复杂环境决定的）</a:t>
            </a:r>
            <a:endParaRPr dirty="0"/>
          </a:p>
          <a:p>
            <a:pPr marL="0" indent="0">
              <a:buNone/>
            </a:pPr>
            <a:endParaRPr lang="en-US" altLang="zh-CN"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a:t>
            </a:r>
            <a:r>
              <a:rPr lang="en-US" altLang="zh-CN" dirty="0"/>
              <a:t>. </a:t>
            </a:r>
            <a:r>
              <a:rPr lang="zh-CN" altLang="en-US" dirty="0"/>
              <a:t>监控</a:t>
            </a:r>
          </a:p>
        </p:txBody>
      </p:sp>
      <p:sp>
        <p:nvSpPr>
          <p:cNvPr id="4" name="文本框 3"/>
          <p:cNvSpPr txBox="1"/>
          <p:nvPr/>
        </p:nvSpPr>
        <p:spPr>
          <a:xfrm>
            <a:off x="680085" y="735330"/>
            <a:ext cx="7996555" cy="2339102"/>
          </a:xfrm>
          <a:prstGeom prst="rect">
            <a:avLst/>
          </a:prstGeom>
          <a:noFill/>
        </p:spPr>
        <p:txBody>
          <a:bodyPr wrap="square" rtlCol="0">
            <a:spAutoFit/>
          </a:bodyPr>
          <a:lstStyle/>
          <a:p>
            <a:r>
              <a:rPr lang="en-US" altLang="zh-CN" sz="1400" b="1" dirty="0" smtClean="0">
                <a:latin typeface="微软雅黑" panose="020B0503020204020204" pitchFamily="34" charset="-122"/>
                <a:ea typeface="微软雅黑" panose="020B0503020204020204" pitchFamily="34" charset="-122"/>
              </a:rPr>
              <a:t>1.</a:t>
            </a:r>
            <a:r>
              <a:rPr lang="zh-CN" altLang="en-US" sz="1400" b="1" dirty="0" smtClean="0">
                <a:latin typeface="微软雅黑" panose="020B0503020204020204" pitchFamily="34" charset="-122"/>
                <a:ea typeface="微软雅黑" panose="020B0503020204020204" pitchFamily="34" charset="-122"/>
              </a:rPr>
              <a:t>单机监控</a:t>
            </a:r>
            <a:r>
              <a:rPr lang="en-US" altLang="zh-CN" sz="1400" b="1" dirty="0" smtClean="0">
                <a:latin typeface="微软雅黑" panose="020B0503020204020204" pitchFamily="34" charset="-122"/>
                <a:ea typeface="微软雅黑" panose="020B0503020204020204" pitchFamily="34" charset="-122"/>
              </a:rPr>
              <a:t>:</a:t>
            </a:r>
            <a:endParaRPr lang="zh-CN" altLang="en-US" sz="1400" b="1"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在</a:t>
            </a:r>
            <a:r>
              <a:rPr lang="zh-CN" altLang="en-US" sz="1200" dirty="0">
                <a:latin typeface="微软雅黑" panose="020B0503020204020204" pitchFamily="34" charset="-122"/>
                <a:ea typeface="微软雅黑" panose="020B0503020204020204" pitchFamily="34" charset="-122"/>
              </a:rPr>
              <a:t>Spring Boot的众多Starter POMs中有一个特殊的模块，它不同于其他模块那样大多用于开发业务功能或是连接一些其他外部资源。它完全是一个用于暴露自身信息的模块，所以很明显，它的主要作用是用于监控与管理，它就是：spring-boot-starter-actuator。</a:t>
            </a:r>
          </a:p>
          <a:p>
            <a:pPr marL="285750" indent="-285750">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spring-boot-starter-actuator模块的实现对于实施微服务的中小团队来说，可以有效地减少监控系统在采集应用指标时的开发量。当然，它也并不是万能的，有时候我们也需要对其做一些简单的扩展来帮助我们实现自身系统个性化的监控需求。</a:t>
            </a:r>
          </a:p>
          <a:p>
            <a:pPr marL="285750" indent="-285750">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spring-boot-starter-actuator模块中已经实现的一些原生端点。如果根据端点的作用来说，我们可以原生端点分为三大类：</a:t>
            </a:r>
          </a:p>
          <a:p>
            <a:pPr indent="0">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1. </a:t>
            </a:r>
            <a:r>
              <a:rPr lang="zh-CN" altLang="en-US" sz="1000" dirty="0">
                <a:latin typeface="微软雅黑" panose="020B0503020204020204" pitchFamily="34" charset="-122"/>
                <a:ea typeface="微软雅黑" panose="020B0503020204020204" pitchFamily="34" charset="-122"/>
              </a:rPr>
              <a:t>应用配置类：获取应用程序中加载的应用配置、环境变量、自动化配置报告等</a:t>
            </a:r>
            <a:r>
              <a:rPr lang="zh-CN" altLang="en-US" sz="1000" dirty="0" smtClean="0">
                <a:latin typeface="微软雅黑" panose="020B0503020204020204" pitchFamily="34" charset="-122"/>
                <a:ea typeface="微软雅黑" panose="020B0503020204020204" pitchFamily="34" charset="-122"/>
              </a:rPr>
              <a:t>与Spring </a:t>
            </a:r>
            <a:r>
              <a:rPr lang="zh-CN" altLang="en-US" sz="1000" dirty="0">
                <a:latin typeface="微软雅黑" panose="020B0503020204020204" pitchFamily="34" charset="-122"/>
                <a:ea typeface="微软雅黑" panose="020B0503020204020204" pitchFamily="34" charset="-122"/>
              </a:rPr>
              <a:t>Boot应用密切相关的配置类信息。</a:t>
            </a:r>
          </a:p>
          <a:p>
            <a:pPr indent="0">
              <a:buFont typeface="Arial" panose="020B0604020202020204" pitchFamily="34" charset="0"/>
              <a:buNone/>
            </a:pPr>
            <a:r>
              <a:rPr lang="zh-CN" altLang="en-US" sz="1000" dirty="0">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2.</a:t>
            </a:r>
            <a:r>
              <a:rPr lang="zh-CN" altLang="en-US" sz="1000" dirty="0">
                <a:latin typeface="微软雅黑" panose="020B0503020204020204" pitchFamily="34" charset="-122"/>
                <a:ea typeface="微软雅黑" panose="020B0503020204020204" pitchFamily="34" charset="-122"/>
              </a:rPr>
              <a:t> 度量指标类：获取应用程序运行过程中用于监控的度量指标，比如：内存信息、线程池信息、HTTP请求统计等。</a:t>
            </a:r>
          </a:p>
          <a:p>
            <a:pPr indent="0">
              <a:buFont typeface="Arial" panose="020B0604020202020204" pitchFamily="34" charset="0"/>
              <a:buNone/>
            </a:pPr>
            <a:r>
              <a:rPr lang="zh-CN" altLang="en-US" sz="1000" dirty="0">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3. </a:t>
            </a:r>
            <a:r>
              <a:rPr lang="zh-CN" altLang="en-US" sz="1000" dirty="0">
                <a:latin typeface="微软雅黑" panose="020B0503020204020204" pitchFamily="34" charset="-122"/>
                <a:ea typeface="微软雅黑" panose="020B0503020204020204" pitchFamily="34" charset="-122"/>
              </a:rPr>
              <a:t>操作控制类：提供了对应用的关闭等操作类功能</a:t>
            </a:r>
            <a:r>
              <a:rPr lang="zh-CN" altLang="en-US" sz="1000" dirty="0" smtClean="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pic>
        <p:nvPicPr>
          <p:cNvPr id="5" name="图片 4" descr="{B821C35A-C2A1-33DC-1148-29CB6DB620E0}"/>
          <p:cNvPicPr>
            <a:picLocks noChangeAspect="1"/>
          </p:cNvPicPr>
          <p:nvPr/>
        </p:nvPicPr>
        <p:blipFill>
          <a:blip r:embed="rId2"/>
          <a:stretch>
            <a:fillRect/>
          </a:stretch>
        </p:blipFill>
        <p:spPr>
          <a:xfrm>
            <a:off x="971600" y="3330669"/>
            <a:ext cx="6873240" cy="1134110"/>
          </a:xfrm>
          <a:prstGeom prst="rect">
            <a:avLst/>
          </a:prstGeom>
        </p:spPr>
      </p:pic>
      <p:sp>
        <p:nvSpPr>
          <p:cNvPr id="3" name="文本框 2"/>
          <p:cNvSpPr txBox="1"/>
          <p:nvPr/>
        </p:nvSpPr>
        <p:spPr>
          <a:xfrm>
            <a:off x="680085" y="3047771"/>
            <a:ext cx="6484203" cy="276999"/>
          </a:xfrm>
          <a:prstGeom prst="rect">
            <a:avLst/>
          </a:prstGeom>
          <a:noFill/>
        </p:spPr>
        <p:txBody>
          <a:bodyPr wrap="square" rtlCol="0">
            <a:spAutoFit/>
          </a:bodyPr>
          <a:lstStyle/>
          <a:p>
            <a:r>
              <a:rPr lang="zh-CN" altLang="en-US" sz="1200" dirty="0">
                <a:latin typeface="Microsoft YaHei" charset="0"/>
                <a:ea typeface="Microsoft YaHei" charset="0"/>
                <a:cs typeface="Microsoft YaHei" charset="0"/>
              </a:rPr>
              <a:t>使用方式是直接加入</a:t>
            </a:r>
            <a:r>
              <a:rPr lang="zh-CN" altLang="en-US" sz="1200" dirty="0">
                <a:latin typeface="Microsoft YaHei" charset="0"/>
                <a:ea typeface="Microsoft YaHei" charset="0"/>
                <a:cs typeface="Microsoft YaHei" charset="0"/>
                <a:sym typeface="+mn-ea"/>
              </a:rPr>
              <a:t>spring-boot-starter-actuator依赖</a:t>
            </a:r>
            <a:r>
              <a:rPr lang="zh-CN" altLang="en-US" sz="1200" dirty="0" smtClean="0">
                <a:latin typeface="Microsoft YaHei" charset="0"/>
                <a:ea typeface="Microsoft YaHei" charset="0"/>
                <a:cs typeface="Microsoft YaHei" charset="0"/>
                <a:sym typeface="+mn-ea"/>
              </a:rPr>
              <a:t>即可</a:t>
            </a:r>
            <a:endParaRPr lang="zh-CN" altLang="en-US" sz="1200" dirty="0">
              <a:latin typeface="Microsoft YaHei" charset="0"/>
              <a:ea typeface="Microsoft YaHei" charset="0"/>
              <a:cs typeface="Microsoft YaHei"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600" dirty="0"/>
              <a:t>续</a:t>
            </a:r>
          </a:p>
        </p:txBody>
      </p:sp>
      <p:pic>
        <p:nvPicPr>
          <p:cNvPr id="4" name="图片 3"/>
          <p:cNvPicPr>
            <a:picLocks noChangeAspect="1"/>
          </p:cNvPicPr>
          <p:nvPr/>
        </p:nvPicPr>
        <p:blipFill>
          <a:blip r:embed="rId2"/>
          <a:stretch>
            <a:fillRect/>
          </a:stretch>
        </p:blipFill>
        <p:spPr>
          <a:xfrm>
            <a:off x="861060" y="555526"/>
            <a:ext cx="5519420" cy="3472815"/>
          </a:xfrm>
          <a:prstGeom prst="rect">
            <a:avLst/>
          </a:prstGeom>
        </p:spPr>
      </p:pic>
      <p:sp>
        <p:nvSpPr>
          <p:cNvPr id="6" name="文本框 5"/>
          <p:cNvSpPr txBox="1"/>
          <p:nvPr/>
        </p:nvSpPr>
        <p:spPr>
          <a:xfrm>
            <a:off x="833888" y="4054723"/>
            <a:ext cx="7455535" cy="646331"/>
          </a:xfrm>
          <a:prstGeom prst="rect">
            <a:avLst/>
          </a:prstGeom>
          <a:noFill/>
        </p:spPr>
        <p:txBody>
          <a:bodyPr wrap="square" rtlCol="0">
            <a:spAutoFit/>
          </a:bodyPr>
          <a:lstStyle/>
          <a:p>
            <a:r>
              <a:rPr lang="zh-CN" altLang="en-US" sz="1200" dirty="0"/>
              <a:t>自</a:t>
            </a:r>
            <a:r>
              <a:rPr lang="zh-CN" altLang="en-US" sz="1200" dirty="0" smtClean="0"/>
              <a:t>定义监控</a:t>
            </a:r>
            <a:r>
              <a:rPr lang="zh-CN" altLang="en-US" sz="1200" dirty="0"/>
              <a:t>扩展及详细内容请参考</a:t>
            </a:r>
            <a:r>
              <a:rPr lang="en-US" altLang="zh-CN" sz="1200" dirty="0"/>
              <a:t>:http://</a:t>
            </a:r>
            <a:r>
              <a:rPr lang="en-US" altLang="zh-CN" sz="1200" dirty="0" err="1"/>
              <a:t>blog.didispace.com</a:t>
            </a:r>
            <a:r>
              <a:rPr lang="en-US" altLang="zh-CN" sz="1200" dirty="0"/>
              <a:t>/spring-boot-actuator-1</a:t>
            </a:r>
            <a:r>
              <a:rPr lang="en-US" altLang="zh-CN" sz="1200" dirty="0" smtClean="0"/>
              <a:t>/</a:t>
            </a:r>
            <a:r>
              <a:rPr lang="zh-CN" altLang="en-US" sz="1200" dirty="0" smtClean="0"/>
              <a:t/>
            </a:r>
            <a:br>
              <a:rPr lang="zh-CN" altLang="en-US" sz="1200" dirty="0" smtClean="0"/>
            </a:br>
            <a:r>
              <a:rPr lang="en-US" altLang="zh-CN" sz="1200" dirty="0" err="1"/>
              <a:t>management.security.enabled</a:t>
            </a:r>
            <a:r>
              <a:rPr lang="en-US" altLang="zh-CN" sz="1200" dirty="0"/>
              <a:t>=false</a:t>
            </a:r>
            <a:br>
              <a:rPr lang="en-US" altLang="zh-CN" sz="1200" dirty="0"/>
            </a:br>
            <a:r>
              <a:rPr lang="en-US" altLang="zh-CN" sz="1200" dirty="0" err="1"/>
              <a:t>endpoints.shutdown.enabled</a:t>
            </a:r>
            <a:r>
              <a:rPr lang="en-US" altLang="zh-CN" sz="1200" dirty="0"/>
              <a:t>=true</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1400" dirty="0" smtClean="0"/>
              <a:t>2.</a:t>
            </a:r>
            <a:r>
              <a:rPr kumimoji="1" lang="zh-CN" altLang="en-US" sz="1400" dirty="0" smtClean="0"/>
              <a:t>集群分布式监控</a:t>
            </a:r>
            <a:endParaRPr kumimoji="1" lang="zh-CN" altLang="en-US" sz="1400" dirty="0"/>
          </a:p>
        </p:txBody>
      </p:sp>
      <p:sp>
        <p:nvSpPr>
          <p:cNvPr id="3" name="内容占位符 2"/>
          <p:cNvSpPr>
            <a:spLocks noGrp="1"/>
          </p:cNvSpPr>
          <p:nvPr>
            <p:ph idx="1"/>
          </p:nvPr>
        </p:nvSpPr>
        <p:spPr>
          <a:xfrm>
            <a:off x="518864" y="655390"/>
            <a:ext cx="8085584" cy="3960440"/>
          </a:xfrm>
        </p:spPr>
        <p:txBody>
          <a:bodyPr>
            <a:normAutofit fontScale="92500"/>
          </a:bodyPr>
          <a:lstStyle/>
          <a:p>
            <a:pPr marL="0" indent="0">
              <a:buNone/>
            </a:pPr>
            <a:r>
              <a:rPr lang="zh-CN" altLang="en-US" sz="1400" dirty="0" smtClean="0"/>
              <a:t>       我们的应用有很多很多，单台监控的工作量太大，我们需要一个集中管理监控的工具。</a:t>
            </a:r>
          </a:p>
          <a:p>
            <a:pPr marL="0" indent="0">
              <a:buNone/>
            </a:pPr>
            <a:r>
              <a:rPr lang="zh-CN" altLang="en-US" sz="1400" dirty="0"/>
              <a:t> </a:t>
            </a:r>
            <a:r>
              <a:rPr lang="zh-CN" altLang="en-US" sz="1400" dirty="0" smtClean="0"/>
              <a:t>      </a:t>
            </a:r>
            <a:r>
              <a:rPr lang="en-US" altLang="zh-CN" sz="1400" dirty="0" smtClean="0"/>
              <a:t>spring-boot-admin</a:t>
            </a:r>
            <a:r>
              <a:rPr lang="zh-CN" altLang="en-US" sz="1400" dirty="0"/>
              <a:t>，简称</a:t>
            </a:r>
            <a:r>
              <a:rPr lang="en-US" altLang="zh-CN" sz="1400" dirty="0"/>
              <a:t>SBA</a:t>
            </a:r>
            <a:r>
              <a:rPr lang="zh-CN" altLang="en-US" sz="1400" dirty="0"/>
              <a:t>，是一个针对</a:t>
            </a:r>
            <a:r>
              <a:rPr lang="en-US" altLang="zh-CN" sz="1400" dirty="0"/>
              <a:t>spring-boot</a:t>
            </a:r>
            <a:r>
              <a:rPr lang="zh-CN" altLang="en-US" sz="1400" dirty="0"/>
              <a:t>的</a:t>
            </a:r>
            <a:r>
              <a:rPr lang="en-US" altLang="zh-CN" sz="1400" dirty="0"/>
              <a:t>actuator</a:t>
            </a:r>
            <a:r>
              <a:rPr lang="zh-CN" altLang="en-US" sz="1400" dirty="0"/>
              <a:t>接口进行</a:t>
            </a:r>
            <a:r>
              <a:rPr lang="en-US" altLang="zh-CN" sz="1400" dirty="0"/>
              <a:t>UI</a:t>
            </a:r>
            <a:r>
              <a:rPr lang="zh-CN" altLang="en-US" sz="1400" dirty="0"/>
              <a:t>美化封装的监控工具。他可以：在列表中浏览所有被监控</a:t>
            </a:r>
            <a:r>
              <a:rPr lang="en-US" altLang="zh-CN" sz="1400" dirty="0"/>
              <a:t>spring-boot</a:t>
            </a:r>
            <a:r>
              <a:rPr lang="zh-CN" altLang="en-US" sz="1400" dirty="0"/>
              <a:t>项目的基本信息，详细的</a:t>
            </a:r>
            <a:r>
              <a:rPr lang="en-US" altLang="zh-CN" sz="1400" dirty="0"/>
              <a:t>Health</a:t>
            </a:r>
            <a:r>
              <a:rPr lang="zh-CN" altLang="en-US" sz="1400" dirty="0"/>
              <a:t>信息、内存信息、</a:t>
            </a:r>
            <a:r>
              <a:rPr lang="en-US" altLang="zh-CN" sz="1400" dirty="0"/>
              <a:t>JVM</a:t>
            </a:r>
            <a:r>
              <a:rPr lang="zh-CN" altLang="en-US" sz="1400" dirty="0"/>
              <a:t>信息、垃圾回收信息、各种配置信息（比如数据源、缓存列表和命中率）等，还可以直接修改</a:t>
            </a:r>
            <a:r>
              <a:rPr lang="en-US" altLang="zh-CN" sz="1400" dirty="0"/>
              <a:t>logger</a:t>
            </a:r>
            <a:r>
              <a:rPr lang="zh-CN" altLang="en-US" sz="1400" dirty="0"/>
              <a:t>的</a:t>
            </a:r>
            <a:r>
              <a:rPr lang="en-US" altLang="zh-CN" sz="1400" dirty="0"/>
              <a:t>level</a:t>
            </a:r>
            <a:r>
              <a:rPr lang="zh-CN" altLang="en-US" sz="1400" dirty="0"/>
              <a:t>。</a:t>
            </a:r>
          </a:p>
          <a:p>
            <a:pPr marL="0" indent="0">
              <a:buNone/>
            </a:pPr>
            <a:r>
              <a:rPr lang="zh-CN" altLang="en-US" sz="1400" dirty="0"/>
              <a:t>官网：</a:t>
            </a:r>
            <a:r>
              <a:rPr lang="en-US" altLang="zh-CN" sz="1400" dirty="0">
                <a:hlinkClick r:id="rId2"/>
              </a:rPr>
              <a:t>https://github.com/codecentric/spring-boot-admin</a:t>
            </a:r>
            <a:endParaRPr lang="zh-CN" altLang="en-US" sz="1400" dirty="0"/>
          </a:p>
          <a:p>
            <a:pPr marL="0" indent="0">
              <a:buNone/>
            </a:pPr>
            <a:r>
              <a:rPr lang="zh-CN" altLang="en-US" sz="1400" dirty="0"/>
              <a:t>使用指南：</a:t>
            </a:r>
            <a:r>
              <a:rPr lang="en-US" altLang="zh-CN" sz="1400" dirty="0">
                <a:hlinkClick r:id="rId3"/>
              </a:rPr>
              <a:t>http://codecentric.github.io/spring-boot-admin/1.5.0</a:t>
            </a:r>
            <a:r>
              <a:rPr lang="en-US" altLang="zh-CN" sz="1400" dirty="0" smtClean="0">
                <a:hlinkClick r:id="rId3"/>
              </a:rPr>
              <a:t>/</a:t>
            </a:r>
            <a:endParaRPr lang="zh-CN" altLang="en-US" sz="1400" dirty="0" smtClean="0"/>
          </a:p>
          <a:p>
            <a:pPr marL="0" indent="0">
              <a:buNone/>
            </a:pPr>
            <a:r>
              <a:rPr lang="zh-CN" altLang="en-US" sz="1400" dirty="0" smtClean="0"/>
              <a:t>       分为</a:t>
            </a:r>
            <a:r>
              <a:rPr lang="zh-CN" altLang="en-US" sz="1400" dirty="0" smtClean="0">
                <a:solidFill>
                  <a:srgbClr val="FF0000"/>
                </a:solidFill>
              </a:rPr>
              <a:t>监控端和被监控端</a:t>
            </a:r>
            <a:r>
              <a:rPr lang="en-US" altLang="zh-CN" sz="1400" dirty="0" smtClean="0"/>
              <a:t>(</a:t>
            </a:r>
            <a:r>
              <a:rPr lang="zh-CN" altLang="en-US" sz="1400" dirty="0" smtClean="0"/>
              <a:t>我们的</a:t>
            </a:r>
            <a:r>
              <a:rPr lang="en-US" altLang="zh-CN" sz="1400" dirty="0" err="1" smtClean="0"/>
              <a:t>sping</a:t>
            </a:r>
            <a:r>
              <a:rPr lang="zh-CN" altLang="en-US" sz="1400" dirty="0" smtClean="0"/>
              <a:t> </a:t>
            </a:r>
            <a:r>
              <a:rPr lang="en-US" altLang="zh-CN" sz="1400" dirty="0" smtClean="0"/>
              <a:t>boot</a:t>
            </a:r>
            <a:r>
              <a:rPr lang="zh-CN" altLang="en-US" sz="1400" dirty="0" smtClean="0"/>
              <a:t>应用</a:t>
            </a:r>
            <a:r>
              <a:rPr lang="en-US" altLang="zh-CN" sz="1400" dirty="0" smtClean="0"/>
              <a:t>)</a:t>
            </a:r>
            <a:r>
              <a:rPr lang="zh-CN" altLang="en-US" sz="1400" dirty="0" smtClean="0"/>
              <a:t>，被监控端向监控端发送自己的监控数据</a:t>
            </a:r>
          </a:p>
          <a:p>
            <a:pPr marL="0" indent="0">
              <a:buNone/>
            </a:pPr>
            <a:r>
              <a:rPr lang="zh-CN" altLang="en-US" sz="1400" dirty="0" smtClean="0"/>
              <a:t>监控端：</a:t>
            </a:r>
          </a:p>
          <a:p>
            <a:pPr marL="0" indent="0">
              <a:buNone/>
            </a:pPr>
            <a:r>
              <a:rPr lang="zh-CN" altLang="en-US" sz="1400" dirty="0"/>
              <a:t> </a:t>
            </a:r>
            <a:r>
              <a:rPr lang="en-US" altLang="zh-CN" sz="1200" dirty="0" smtClean="0"/>
              <a:t>1.</a:t>
            </a:r>
            <a:r>
              <a:rPr lang="zh-CN" altLang="en-US" sz="1200" dirty="0" smtClean="0"/>
              <a:t>新建监控端模块</a:t>
            </a:r>
            <a:r>
              <a:rPr lang="en-US" altLang="zh-CN" sz="1200" dirty="0" smtClean="0"/>
              <a:t>(spring-boot-admin)</a:t>
            </a:r>
            <a:r>
              <a:rPr lang="zh-CN" altLang="en-US" sz="1200" dirty="0" smtClean="0"/>
              <a:t>，加入</a:t>
            </a:r>
          </a:p>
          <a:p>
            <a:pPr marL="0" indent="0">
              <a:buNone/>
            </a:pPr>
            <a:r>
              <a:rPr lang="zh-CN" altLang="en-US" sz="1200" dirty="0"/>
              <a:t> </a:t>
            </a:r>
            <a:r>
              <a:rPr lang="en-US" altLang="zh-CN" sz="1200" dirty="0" smtClean="0"/>
              <a:t>2.</a:t>
            </a:r>
            <a:r>
              <a:rPr lang="zh-CN" altLang="en-US" sz="1200" dirty="0" smtClean="0"/>
              <a:t>入口类加入</a:t>
            </a:r>
            <a:r>
              <a:rPr lang="en-US" altLang="zh-CN" sz="1200" dirty="0"/>
              <a:t>@</a:t>
            </a:r>
            <a:r>
              <a:rPr lang="en-US" altLang="zh-CN" sz="1200" dirty="0" err="1" smtClean="0"/>
              <a:t>EnableAdminServer</a:t>
            </a:r>
            <a:r>
              <a:rPr lang="zh-CN" altLang="en-US" sz="1200" dirty="0" smtClean="0"/>
              <a:t>注解</a:t>
            </a:r>
            <a:r>
              <a:rPr lang="zh-CN" altLang="en-US" sz="1200" dirty="0"/>
              <a:t/>
            </a:r>
            <a:br>
              <a:rPr lang="zh-CN" altLang="en-US" sz="1200" dirty="0"/>
            </a:br>
            <a:r>
              <a:rPr lang="zh-CN" altLang="en-US" sz="1200" dirty="0" smtClean="0"/>
              <a:t> </a:t>
            </a:r>
            <a:r>
              <a:rPr lang="en-US" altLang="zh-CN" sz="1200" dirty="0" smtClean="0"/>
              <a:t>3.</a:t>
            </a:r>
            <a:r>
              <a:rPr lang="zh-CN" altLang="en-US" sz="1200" dirty="0" smtClean="0"/>
              <a:t> </a:t>
            </a:r>
            <a:r>
              <a:rPr lang="en-US" altLang="zh-CN" sz="1200" dirty="0" err="1" smtClean="0"/>
              <a:t>application.properties</a:t>
            </a:r>
            <a:r>
              <a:rPr lang="zh-CN" altLang="en-US" sz="1200" dirty="0" smtClean="0"/>
              <a:t>中加入</a:t>
            </a:r>
          </a:p>
          <a:p>
            <a:pPr marL="0" indent="0">
              <a:buNone/>
            </a:pPr>
            <a:endParaRPr kumimoji="1" lang="zh-CN" altLang="en-US" sz="1400" dirty="0"/>
          </a:p>
          <a:p>
            <a:pPr marL="0" indent="0">
              <a:buNone/>
            </a:pPr>
            <a:endParaRPr kumimoji="1" lang="zh-CN" altLang="en-US" sz="1400" dirty="0" smtClean="0"/>
          </a:p>
          <a:p>
            <a:pPr marL="0" indent="0">
              <a:buNone/>
            </a:pPr>
            <a:endParaRPr kumimoji="1" lang="zh-CN" altLang="en-US" sz="1400" dirty="0"/>
          </a:p>
          <a:p>
            <a:pPr marL="0" indent="0">
              <a:buNone/>
            </a:pPr>
            <a:endParaRPr kumimoji="1" lang="zh-CN" altLang="en-US" sz="1400" dirty="0" smtClean="0"/>
          </a:p>
          <a:p>
            <a:pPr marL="0" indent="0">
              <a:buNone/>
            </a:pPr>
            <a:endParaRPr kumimoji="1" lang="zh-CN" altLang="en-US" sz="1400" dirty="0"/>
          </a:p>
          <a:p>
            <a:pPr marL="0" indent="0">
              <a:buNone/>
            </a:pPr>
            <a:r>
              <a:rPr kumimoji="1" lang="zh-CN" altLang="en-US" sz="1400" dirty="0" smtClean="0"/>
              <a:t>监控端访问管理界面访问地址为</a:t>
            </a:r>
            <a:r>
              <a:rPr kumimoji="1" lang="en-US" altLang="zh-CN" sz="1400" dirty="0" smtClean="0"/>
              <a:t>:http://localhost:8081/monitor/admin</a:t>
            </a:r>
            <a:endParaRPr kumimoji="1" lang="zh-CN" altLang="en-US" sz="1400" dirty="0"/>
          </a:p>
        </p:txBody>
      </p:sp>
      <p:pic>
        <p:nvPicPr>
          <p:cNvPr id="4" name="图片 3"/>
          <p:cNvPicPr>
            <a:picLocks noChangeAspect="1"/>
          </p:cNvPicPr>
          <p:nvPr/>
        </p:nvPicPr>
        <p:blipFill>
          <a:blip r:embed="rId4"/>
          <a:stretch>
            <a:fillRect/>
          </a:stretch>
        </p:blipFill>
        <p:spPr>
          <a:xfrm>
            <a:off x="4796504" y="2427734"/>
            <a:ext cx="3893652" cy="1476429"/>
          </a:xfrm>
          <a:prstGeom prst="rect">
            <a:avLst/>
          </a:prstGeom>
        </p:spPr>
      </p:pic>
      <p:pic>
        <p:nvPicPr>
          <p:cNvPr id="5" name="图片 4"/>
          <p:cNvPicPr>
            <a:picLocks noChangeAspect="1"/>
          </p:cNvPicPr>
          <p:nvPr/>
        </p:nvPicPr>
        <p:blipFill>
          <a:blip r:embed="rId5"/>
          <a:stretch>
            <a:fillRect/>
          </a:stretch>
        </p:blipFill>
        <p:spPr>
          <a:xfrm>
            <a:off x="646903" y="3417120"/>
            <a:ext cx="4013083" cy="697430"/>
          </a:xfrm>
          <a:prstGeom prst="rect">
            <a:avLst/>
          </a:prstGeom>
        </p:spPr>
      </p:pic>
    </p:spTree>
    <p:extLst>
      <p:ext uri="{BB962C8B-B14F-4D97-AF65-F5344CB8AC3E}">
        <p14:creationId xmlns:p14="http://schemas.microsoft.com/office/powerpoint/2010/main" val="15448677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1400" dirty="0" smtClean="0"/>
              <a:t>续</a:t>
            </a:r>
            <a:endParaRPr kumimoji="1" lang="zh-CN" altLang="en-US" sz="1400" dirty="0"/>
          </a:p>
        </p:txBody>
      </p:sp>
      <p:sp>
        <p:nvSpPr>
          <p:cNvPr id="3" name="内容占位符 2"/>
          <p:cNvSpPr>
            <a:spLocks noGrp="1"/>
          </p:cNvSpPr>
          <p:nvPr>
            <p:ph idx="1"/>
          </p:nvPr>
        </p:nvSpPr>
        <p:spPr>
          <a:xfrm>
            <a:off x="518864" y="615415"/>
            <a:ext cx="8085584" cy="3960440"/>
          </a:xfrm>
        </p:spPr>
        <p:txBody>
          <a:bodyPr>
            <a:normAutofit/>
          </a:bodyPr>
          <a:lstStyle/>
          <a:p>
            <a:pPr marL="0" indent="0">
              <a:buNone/>
            </a:pPr>
            <a:r>
              <a:rPr kumimoji="1" lang="zh-CN" altLang="en-US" sz="1400" dirty="0" smtClean="0"/>
              <a:t>被监控端</a:t>
            </a:r>
            <a:r>
              <a:rPr kumimoji="1" lang="en-US" altLang="zh-CN" sz="1400" dirty="0" smtClean="0"/>
              <a:t>(</a:t>
            </a:r>
            <a:r>
              <a:rPr kumimoji="1" lang="zh-CN" altLang="en-US" sz="1400" dirty="0" smtClean="0"/>
              <a:t>我们的</a:t>
            </a:r>
            <a:r>
              <a:rPr kumimoji="1" lang="en-US" altLang="zh-CN" sz="1400" dirty="0" smtClean="0"/>
              <a:t>Spring</a:t>
            </a:r>
            <a:r>
              <a:rPr kumimoji="1" lang="zh-CN" altLang="en-US" sz="1400" dirty="0" smtClean="0"/>
              <a:t> </a:t>
            </a:r>
            <a:r>
              <a:rPr kumimoji="1" lang="en-US" altLang="zh-CN" sz="1400" dirty="0" smtClean="0"/>
              <a:t>Boot</a:t>
            </a:r>
            <a:r>
              <a:rPr kumimoji="1" lang="zh-CN" altLang="en-US" sz="1400" dirty="0" smtClean="0"/>
              <a:t>应用</a:t>
            </a:r>
            <a:r>
              <a:rPr kumimoji="1" lang="en-US" altLang="zh-CN" sz="1400" dirty="0" smtClean="0"/>
              <a:t>):</a:t>
            </a:r>
            <a:endParaRPr kumimoji="1" lang="zh-CN" altLang="en-US" sz="1400" dirty="0" smtClean="0"/>
          </a:p>
          <a:p>
            <a:pPr marL="0" indent="0">
              <a:buNone/>
            </a:pPr>
            <a:r>
              <a:rPr kumimoji="1" lang="zh-CN" altLang="en-US" sz="1400" dirty="0"/>
              <a:t> </a:t>
            </a:r>
            <a:r>
              <a:rPr kumimoji="1" lang="en-US" altLang="zh-CN" sz="1400" dirty="0" smtClean="0"/>
              <a:t>1.</a:t>
            </a:r>
            <a:r>
              <a:rPr kumimoji="1" lang="zh-CN" altLang="en-US" sz="1400" dirty="0" smtClean="0"/>
              <a:t>加入依赖</a:t>
            </a:r>
          </a:p>
          <a:p>
            <a:pPr marL="0" indent="0">
              <a:buNone/>
            </a:pPr>
            <a:endParaRPr kumimoji="1" lang="zh-CN" altLang="en-US" sz="1400" dirty="0"/>
          </a:p>
          <a:p>
            <a:pPr marL="0" indent="0">
              <a:buNone/>
            </a:pPr>
            <a:endParaRPr kumimoji="1" lang="zh-CN" altLang="en-US" sz="1400" dirty="0" smtClean="0"/>
          </a:p>
          <a:p>
            <a:pPr marL="0" indent="0">
              <a:buNone/>
            </a:pPr>
            <a:endParaRPr kumimoji="1" lang="zh-CN" altLang="en-US" sz="1400" dirty="0"/>
          </a:p>
          <a:p>
            <a:pPr marL="0" indent="0">
              <a:buNone/>
            </a:pPr>
            <a:endParaRPr kumimoji="1" lang="zh-CN" altLang="en-US" sz="1400" dirty="0" smtClean="0"/>
          </a:p>
          <a:p>
            <a:pPr marL="0" indent="0">
              <a:buNone/>
            </a:pPr>
            <a:endParaRPr kumimoji="1" lang="zh-CN" altLang="en-US" sz="1400" dirty="0"/>
          </a:p>
          <a:p>
            <a:pPr marL="0" indent="0">
              <a:buNone/>
            </a:pPr>
            <a:r>
              <a:rPr kumimoji="1" lang="en-US" altLang="zh-CN" sz="1400" dirty="0" smtClean="0"/>
              <a:t>2.application.properties</a:t>
            </a:r>
            <a:r>
              <a:rPr kumimoji="1" lang="zh-CN" altLang="en-US" sz="1400" dirty="0" smtClean="0"/>
              <a:t>加入</a:t>
            </a:r>
          </a:p>
          <a:p>
            <a:pPr marL="0" indent="0">
              <a:buNone/>
            </a:pPr>
            <a:endParaRPr kumimoji="1" lang="zh-CN" altLang="en-US" sz="1400" dirty="0" smtClean="0"/>
          </a:p>
        </p:txBody>
      </p:sp>
      <p:pic>
        <p:nvPicPr>
          <p:cNvPr id="4" name="图片 3"/>
          <p:cNvPicPr>
            <a:picLocks noChangeAspect="1"/>
          </p:cNvPicPr>
          <p:nvPr/>
        </p:nvPicPr>
        <p:blipFill>
          <a:blip r:embed="rId2"/>
          <a:stretch>
            <a:fillRect/>
          </a:stretch>
        </p:blipFill>
        <p:spPr>
          <a:xfrm>
            <a:off x="755576" y="1203599"/>
            <a:ext cx="5629436" cy="1011276"/>
          </a:xfrm>
          <a:prstGeom prst="rect">
            <a:avLst/>
          </a:prstGeom>
        </p:spPr>
      </p:pic>
      <p:pic>
        <p:nvPicPr>
          <p:cNvPr id="5" name="图片 4"/>
          <p:cNvPicPr>
            <a:picLocks noChangeAspect="1"/>
          </p:cNvPicPr>
          <p:nvPr/>
        </p:nvPicPr>
        <p:blipFill>
          <a:blip r:embed="rId3"/>
          <a:stretch>
            <a:fillRect/>
          </a:stretch>
        </p:blipFill>
        <p:spPr>
          <a:xfrm>
            <a:off x="755576" y="2771690"/>
            <a:ext cx="5328592" cy="912768"/>
          </a:xfrm>
          <a:prstGeom prst="rect">
            <a:avLst/>
          </a:prstGeom>
        </p:spPr>
      </p:pic>
    </p:spTree>
    <p:extLst>
      <p:ext uri="{BB962C8B-B14F-4D97-AF65-F5344CB8AC3E}">
        <p14:creationId xmlns:p14="http://schemas.microsoft.com/office/powerpoint/2010/main" val="5847724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1400" dirty="0" smtClean="0"/>
              <a:t>续</a:t>
            </a:r>
            <a:endParaRPr kumimoji="1" lang="zh-CN" altLang="en-US" sz="1400" dirty="0"/>
          </a:p>
        </p:txBody>
      </p:sp>
      <p:pic>
        <p:nvPicPr>
          <p:cNvPr id="4" name="图片 3"/>
          <p:cNvPicPr>
            <a:picLocks noChangeAspect="1"/>
          </p:cNvPicPr>
          <p:nvPr/>
        </p:nvPicPr>
        <p:blipFill>
          <a:blip r:embed="rId2"/>
          <a:stretch>
            <a:fillRect/>
          </a:stretch>
        </p:blipFill>
        <p:spPr>
          <a:xfrm>
            <a:off x="611560" y="627534"/>
            <a:ext cx="8357585" cy="1919193"/>
          </a:xfrm>
          <a:prstGeom prst="rect">
            <a:avLst/>
          </a:prstGeom>
        </p:spPr>
      </p:pic>
      <p:pic>
        <p:nvPicPr>
          <p:cNvPr id="5" name="图片 4"/>
          <p:cNvPicPr>
            <a:picLocks noChangeAspect="1"/>
          </p:cNvPicPr>
          <p:nvPr/>
        </p:nvPicPr>
        <p:blipFill>
          <a:blip r:embed="rId3"/>
          <a:stretch>
            <a:fillRect/>
          </a:stretch>
        </p:blipFill>
        <p:spPr>
          <a:xfrm>
            <a:off x="611560" y="2564176"/>
            <a:ext cx="4464496" cy="2194520"/>
          </a:xfrm>
          <a:prstGeom prst="rect">
            <a:avLst/>
          </a:prstGeom>
        </p:spPr>
      </p:pic>
      <p:pic>
        <p:nvPicPr>
          <p:cNvPr id="6" name="图片 5"/>
          <p:cNvPicPr>
            <a:picLocks noChangeAspect="1"/>
          </p:cNvPicPr>
          <p:nvPr/>
        </p:nvPicPr>
        <p:blipFill>
          <a:blip r:embed="rId4"/>
          <a:stretch>
            <a:fillRect/>
          </a:stretch>
        </p:blipFill>
        <p:spPr>
          <a:xfrm>
            <a:off x="5076056" y="2564176"/>
            <a:ext cx="4034582" cy="727654"/>
          </a:xfrm>
          <a:prstGeom prst="rect">
            <a:avLst/>
          </a:prstGeom>
        </p:spPr>
      </p:pic>
      <p:pic>
        <p:nvPicPr>
          <p:cNvPr id="7" name="图片 6"/>
          <p:cNvPicPr>
            <a:picLocks noChangeAspect="1"/>
          </p:cNvPicPr>
          <p:nvPr/>
        </p:nvPicPr>
        <p:blipFill>
          <a:blip r:embed="rId5"/>
          <a:stretch>
            <a:fillRect/>
          </a:stretch>
        </p:blipFill>
        <p:spPr>
          <a:xfrm>
            <a:off x="5069954" y="3939902"/>
            <a:ext cx="4040684" cy="744856"/>
          </a:xfrm>
          <a:prstGeom prst="rect">
            <a:avLst/>
          </a:prstGeom>
        </p:spPr>
      </p:pic>
    </p:spTree>
    <p:extLst>
      <p:ext uri="{BB962C8B-B14F-4D97-AF65-F5344CB8AC3E}">
        <p14:creationId xmlns:p14="http://schemas.microsoft.com/office/powerpoint/2010/main" val="156158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七</a:t>
            </a:r>
            <a:r>
              <a:rPr kumimoji="1" lang="en-US" altLang="zh-CN" dirty="0" smtClean="0"/>
              <a:t>.</a:t>
            </a:r>
            <a:r>
              <a:rPr kumimoji="1" lang="zh-CN" altLang="en-US" dirty="0" smtClean="0"/>
              <a:t> 部署方式</a:t>
            </a:r>
            <a:endParaRPr kumimoji="1" lang="zh-CN" altLang="en-US" dirty="0"/>
          </a:p>
        </p:txBody>
      </p:sp>
      <p:sp>
        <p:nvSpPr>
          <p:cNvPr id="3" name="内容占位符 2"/>
          <p:cNvSpPr>
            <a:spLocks noGrp="1"/>
          </p:cNvSpPr>
          <p:nvPr>
            <p:ph idx="1"/>
          </p:nvPr>
        </p:nvSpPr>
        <p:spPr>
          <a:xfrm>
            <a:off x="518864" y="771550"/>
            <a:ext cx="8085584" cy="936104"/>
          </a:xfrm>
        </p:spPr>
        <p:txBody>
          <a:bodyPr>
            <a:normAutofit fontScale="40000" lnSpcReduction="20000"/>
          </a:bodyPr>
          <a:lstStyle/>
          <a:p>
            <a:r>
              <a:rPr kumimoji="1" lang="en-US" altLang="zh-CN" sz="3800" dirty="0" smtClean="0">
                <a:latin typeface="Microsoft YaHei" charset="0"/>
                <a:ea typeface="Microsoft YaHei" charset="0"/>
                <a:cs typeface="Microsoft YaHei" charset="0"/>
              </a:rPr>
              <a:t>1.jar</a:t>
            </a:r>
            <a:r>
              <a:rPr kumimoji="1" lang="zh-CN" altLang="en-US" sz="3800" dirty="0" smtClean="0">
                <a:latin typeface="Microsoft YaHei" charset="0"/>
                <a:ea typeface="Microsoft YaHei" charset="0"/>
                <a:cs typeface="Microsoft YaHei" charset="0"/>
              </a:rPr>
              <a:t>方式的部署  直接</a:t>
            </a:r>
            <a:r>
              <a:rPr kumimoji="1" lang="en-US" altLang="zh-CN" sz="3800" dirty="0" smtClean="0">
                <a:latin typeface="Microsoft YaHei" charset="0"/>
                <a:ea typeface="Microsoft YaHei" charset="0"/>
                <a:cs typeface="Microsoft YaHei" charset="0"/>
              </a:rPr>
              <a:t>java</a:t>
            </a:r>
            <a:r>
              <a:rPr kumimoji="1" lang="zh-CN" altLang="en-US" sz="3800" dirty="0" smtClean="0">
                <a:latin typeface="Microsoft YaHei" charset="0"/>
                <a:ea typeface="Microsoft YaHei" charset="0"/>
                <a:cs typeface="Microsoft YaHei" charset="0"/>
              </a:rPr>
              <a:t> </a:t>
            </a:r>
            <a:r>
              <a:rPr kumimoji="1" lang="mr-IN" altLang="zh-CN" sz="3800" dirty="0" smtClean="0">
                <a:latin typeface="Microsoft YaHei" charset="0"/>
                <a:ea typeface="Microsoft YaHei" charset="0"/>
                <a:cs typeface="Microsoft YaHei" charset="0"/>
              </a:rPr>
              <a:t>–</a:t>
            </a:r>
            <a:r>
              <a:rPr kumimoji="1" lang="en-US" altLang="zh-CN" sz="3800" dirty="0" smtClean="0">
                <a:latin typeface="Microsoft YaHei" charset="0"/>
                <a:ea typeface="Microsoft YaHei" charset="0"/>
                <a:cs typeface="Microsoft YaHei" charset="0"/>
              </a:rPr>
              <a:t>jar</a:t>
            </a:r>
            <a:r>
              <a:rPr kumimoji="1" lang="zh-CN" altLang="en-US" sz="3800" dirty="0">
                <a:latin typeface="Microsoft YaHei" charset="0"/>
                <a:ea typeface="Microsoft YaHei" charset="0"/>
                <a:cs typeface="Microsoft YaHei" charset="0"/>
              </a:rPr>
              <a:t> </a:t>
            </a:r>
            <a:r>
              <a:rPr kumimoji="1" lang="zh-CN" altLang="en-US" sz="3800" dirty="0" smtClean="0">
                <a:latin typeface="Microsoft YaHei" charset="0"/>
                <a:ea typeface="Microsoft YaHei" charset="0"/>
                <a:cs typeface="Microsoft YaHei" charset="0"/>
              </a:rPr>
              <a:t> </a:t>
            </a:r>
            <a:r>
              <a:rPr kumimoji="1" lang="en-US" altLang="zh-CN" sz="3800" dirty="0" err="1" smtClean="0">
                <a:latin typeface="Microsoft YaHei" charset="0"/>
                <a:ea typeface="Microsoft YaHei" charset="0"/>
                <a:cs typeface="Microsoft YaHei" charset="0"/>
              </a:rPr>
              <a:t>xxx.jar</a:t>
            </a:r>
            <a:r>
              <a:rPr kumimoji="1" lang="en-US" altLang="zh-CN" sz="3800" dirty="0" smtClean="0">
                <a:latin typeface="Microsoft YaHei" charset="0"/>
                <a:ea typeface="Microsoft YaHei" charset="0"/>
                <a:cs typeface="Microsoft YaHei" charset="0"/>
              </a:rPr>
              <a:t>(</a:t>
            </a:r>
            <a:r>
              <a:rPr kumimoji="1" lang="zh-CN" altLang="en-US" sz="3800" dirty="0" smtClean="0">
                <a:latin typeface="Microsoft YaHei" charset="0"/>
                <a:ea typeface="Microsoft YaHei" charset="0"/>
                <a:cs typeface="Microsoft YaHei" charset="0"/>
              </a:rPr>
              <a:t>使用内置容器</a:t>
            </a:r>
            <a:r>
              <a:rPr kumimoji="1" lang="en-US" altLang="zh-CN" sz="3800" dirty="0" smtClean="0">
                <a:latin typeface="Microsoft YaHei" charset="0"/>
                <a:ea typeface="Microsoft YaHei" charset="0"/>
                <a:cs typeface="Microsoft YaHei" charset="0"/>
              </a:rPr>
              <a:t>)</a:t>
            </a:r>
            <a:r>
              <a:rPr kumimoji="1" lang="zh-CN" altLang="en-US" sz="3800" dirty="0" smtClean="0">
                <a:latin typeface="Microsoft YaHei" charset="0"/>
                <a:ea typeface="Microsoft YaHei" charset="0"/>
                <a:cs typeface="Microsoft YaHei" charset="0"/>
              </a:rPr>
              <a:t>即可。</a:t>
            </a:r>
          </a:p>
          <a:p>
            <a:r>
              <a:rPr kumimoji="1" lang="en-US" altLang="zh-CN" sz="3800" dirty="0" smtClean="0">
                <a:latin typeface="Microsoft YaHei" charset="0"/>
                <a:ea typeface="Microsoft YaHei" charset="0"/>
                <a:cs typeface="Microsoft YaHei" charset="0"/>
              </a:rPr>
              <a:t>2.war</a:t>
            </a:r>
            <a:r>
              <a:rPr kumimoji="1" lang="zh-CN" altLang="en-US" sz="3800" dirty="0" smtClean="0">
                <a:latin typeface="Microsoft YaHei" charset="0"/>
                <a:ea typeface="Microsoft YaHei" charset="0"/>
                <a:cs typeface="Microsoft YaHei" charset="0"/>
              </a:rPr>
              <a:t>方式使用外部容器，需要在</a:t>
            </a:r>
            <a:r>
              <a:rPr kumimoji="1" lang="en-US" altLang="zh-CN" sz="3800" dirty="0" err="1" smtClean="0">
                <a:latin typeface="Microsoft YaHei" charset="0"/>
                <a:ea typeface="Microsoft YaHei" charset="0"/>
                <a:cs typeface="Microsoft YaHei" charset="0"/>
              </a:rPr>
              <a:t>pom.xml</a:t>
            </a:r>
            <a:r>
              <a:rPr kumimoji="1" lang="zh-CN" altLang="en-US" sz="3800" dirty="0" smtClean="0">
                <a:latin typeface="Microsoft YaHei" charset="0"/>
                <a:ea typeface="Microsoft YaHei" charset="0"/>
                <a:cs typeface="Microsoft YaHei" charset="0"/>
              </a:rPr>
              <a:t>中排除</a:t>
            </a:r>
            <a:r>
              <a:rPr kumimoji="1" lang="en-US" altLang="zh-CN" sz="3800" dirty="0" smtClean="0">
                <a:latin typeface="Microsoft YaHei" charset="0"/>
                <a:ea typeface="Microsoft YaHei" charset="0"/>
                <a:cs typeface="Microsoft YaHei" charset="0"/>
              </a:rPr>
              <a:t>starter-tomcat(</a:t>
            </a:r>
            <a:r>
              <a:rPr kumimoji="1" lang="en-US" altLang="zh-CN" sz="3800" dirty="0" err="1" smtClean="0">
                <a:latin typeface="Microsoft YaHei" charset="0"/>
                <a:ea typeface="Microsoft YaHei" charset="0"/>
                <a:cs typeface="Microsoft YaHei" charset="0"/>
              </a:rPr>
              <a:t>jetty,undertow</a:t>
            </a:r>
            <a:r>
              <a:rPr kumimoji="1" lang="en-US" altLang="zh-CN" sz="3800" dirty="0" smtClean="0">
                <a:latin typeface="Microsoft YaHei" charset="0"/>
                <a:ea typeface="Microsoft YaHei" charset="0"/>
                <a:cs typeface="Microsoft YaHei" charset="0"/>
              </a:rPr>
              <a:t>)</a:t>
            </a:r>
            <a:r>
              <a:rPr kumimoji="1" lang="zh-CN" altLang="en-US" sz="3800" dirty="0" smtClean="0">
                <a:latin typeface="Microsoft YaHei" charset="0"/>
                <a:ea typeface="Microsoft YaHei" charset="0"/>
                <a:cs typeface="Microsoft YaHei" charset="0"/>
              </a:rPr>
              <a:t>依赖，</a:t>
            </a:r>
          </a:p>
          <a:p>
            <a:pPr marL="0" indent="0">
              <a:buNone/>
            </a:pPr>
            <a:r>
              <a:rPr kumimoji="1" lang="zh-CN" altLang="en-US" sz="3800" dirty="0" smtClean="0">
                <a:latin typeface="Microsoft YaHei" charset="0"/>
                <a:ea typeface="Microsoft YaHei" charset="0"/>
                <a:cs typeface="Microsoft YaHei" charset="0"/>
              </a:rPr>
              <a:t>并需要启动类继承</a:t>
            </a:r>
            <a:r>
              <a:rPr kumimoji="1" lang="en-US" altLang="zh-CN" sz="3800" dirty="0" err="1" smtClean="0">
                <a:latin typeface="Microsoft YaHei" charset="0"/>
                <a:ea typeface="Microsoft YaHei" charset="0"/>
                <a:cs typeface="Microsoft YaHei" charset="0"/>
              </a:rPr>
              <a:t>SpringBootServletInitializer</a:t>
            </a:r>
            <a:r>
              <a:rPr kumimoji="1" lang="zh-CN" altLang="en-US" sz="3800" dirty="0" smtClean="0">
                <a:latin typeface="Microsoft YaHei" charset="0"/>
                <a:ea typeface="Microsoft YaHei" charset="0"/>
                <a:cs typeface="Microsoft YaHei" charset="0"/>
              </a:rPr>
              <a:t>重写</a:t>
            </a:r>
            <a:r>
              <a:rPr kumimoji="1" lang="en-US" altLang="zh-CN" sz="3800" dirty="0" smtClean="0">
                <a:latin typeface="Microsoft YaHei" charset="0"/>
                <a:ea typeface="Microsoft YaHei" charset="0"/>
                <a:cs typeface="Microsoft YaHei" charset="0"/>
              </a:rPr>
              <a:t>configure</a:t>
            </a:r>
            <a:r>
              <a:rPr kumimoji="1" lang="zh-CN" altLang="en-US" sz="3800" dirty="0" smtClean="0">
                <a:latin typeface="Microsoft YaHei" charset="0"/>
                <a:ea typeface="Microsoft YaHei" charset="0"/>
                <a:cs typeface="Microsoft YaHei" charset="0"/>
              </a:rPr>
              <a:t>方法以达到替代</a:t>
            </a:r>
            <a:r>
              <a:rPr kumimoji="1" lang="en-US" altLang="zh-CN" sz="3800" dirty="0" err="1" smtClean="0">
                <a:latin typeface="Microsoft YaHei" charset="0"/>
                <a:ea typeface="Microsoft YaHei" charset="0"/>
                <a:cs typeface="Microsoft YaHei" charset="0"/>
              </a:rPr>
              <a:t>web.xml</a:t>
            </a:r>
            <a:r>
              <a:rPr kumimoji="1" lang="zh-CN" altLang="en-US" sz="3800" dirty="0" smtClean="0">
                <a:latin typeface="Microsoft YaHei" charset="0"/>
                <a:ea typeface="Microsoft YaHei" charset="0"/>
                <a:cs typeface="Microsoft YaHei" charset="0"/>
              </a:rPr>
              <a:t>的效果。</a:t>
            </a:r>
          </a:p>
        </p:txBody>
      </p:sp>
      <p:pic>
        <p:nvPicPr>
          <p:cNvPr id="4" name="图片 3"/>
          <p:cNvPicPr>
            <a:picLocks noChangeAspect="1"/>
          </p:cNvPicPr>
          <p:nvPr/>
        </p:nvPicPr>
        <p:blipFill>
          <a:blip r:embed="rId2"/>
          <a:stretch>
            <a:fillRect/>
          </a:stretch>
        </p:blipFill>
        <p:spPr>
          <a:xfrm>
            <a:off x="755576" y="1707654"/>
            <a:ext cx="7128792" cy="1140606"/>
          </a:xfrm>
          <a:prstGeom prst="rect">
            <a:avLst/>
          </a:prstGeom>
        </p:spPr>
      </p:pic>
      <p:sp>
        <p:nvSpPr>
          <p:cNvPr id="5" name="文本框 4"/>
          <p:cNvSpPr txBox="1"/>
          <p:nvPr/>
        </p:nvSpPr>
        <p:spPr>
          <a:xfrm>
            <a:off x="518864" y="3003798"/>
            <a:ext cx="8085584" cy="1031051"/>
          </a:xfrm>
          <a:prstGeom prst="rect">
            <a:avLst/>
          </a:prstGeom>
          <a:noFill/>
        </p:spPr>
        <p:txBody>
          <a:bodyPr wrap="square" rtlCol="0">
            <a:spAutoFit/>
          </a:bodyPr>
          <a:lstStyle/>
          <a:p>
            <a:pPr marL="285750" indent="-285750">
              <a:buFont typeface="Arial" charset="0"/>
              <a:buChar char="•"/>
            </a:pPr>
            <a:r>
              <a:rPr kumimoji="1" lang="en-US" altLang="zh-CN" sz="1500" dirty="0" smtClean="0">
                <a:latin typeface="Microsoft YaHei" charset="0"/>
                <a:ea typeface="Microsoft YaHei" charset="0"/>
                <a:cs typeface="Microsoft YaHei" charset="0"/>
              </a:rPr>
              <a:t>3.</a:t>
            </a:r>
            <a:r>
              <a:rPr kumimoji="1" lang="zh-CN" altLang="en-US" sz="1500" dirty="0" smtClean="0">
                <a:latin typeface="Microsoft YaHei" charset="0"/>
                <a:ea typeface="Microsoft YaHei" charset="0"/>
                <a:cs typeface="Microsoft YaHei" charset="0"/>
              </a:rPr>
              <a:t>云部署</a:t>
            </a:r>
            <a:r>
              <a:rPr kumimoji="1" lang="en-US" altLang="zh-CN" sz="1500" dirty="0" smtClean="0">
                <a:latin typeface="Microsoft YaHei" charset="0"/>
                <a:ea typeface="Microsoft YaHei" charset="0"/>
                <a:cs typeface="Microsoft YaHei" charset="0"/>
              </a:rPr>
              <a:t>—</a:t>
            </a:r>
            <a:r>
              <a:rPr kumimoji="1" lang="zh-CN" altLang="en-US" sz="1500" dirty="0" smtClean="0">
                <a:latin typeface="Microsoft YaHei" charset="0"/>
                <a:ea typeface="Microsoft YaHei" charset="0"/>
                <a:cs typeface="Microsoft YaHei" charset="0"/>
              </a:rPr>
              <a:t>基于</a:t>
            </a:r>
            <a:r>
              <a:rPr kumimoji="1" lang="en-US" altLang="zh-CN" sz="1500" dirty="0" err="1" smtClean="0">
                <a:latin typeface="Microsoft YaHei" charset="0"/>
                <a:ea typeface="Microsoft YaHei" charset="0"/>
                <a:cs typeface="Microsoft YaHei" charset="0"/>
              </a:rPr>
              <a:t>Docker</a:t>
            </a:r>
            <a:endParaRPr kumimoji="1" lang="zh-CN" altLang="en-US" sz="1500" dirty="0" smtClean="0">
              <a:latin typeface="Microsoft YaHei" charset="0"/>
              <a:ea typeface="Microsoft YaHei" charset="0"/>
              <a:cs typeface="Microsoft YaHei" charset="0"/>
            </a:endParaRPr>
          </a:p>
          <a:p>
            <a:r>
              <a:rPr kumimoji="1" lang="zh-CN" altLang="en-US" dirty="0"/>
              <a:t> </a:t>
            </a:r>
            <a:r>
              <a:rPr kumimoji="1" lang="zh-CN" altLang="en-US" dirty="0" smtClean="0"/>
              <a:t>         </a:t>
            </a:r>
            <a:r>
              <a:rPr kumimoji="1" lang="en-US" altLang="zh-CN" sz="1400" dirty="0" smtClean="0">
                <a:latin typeface="STSong" charset="-122"/>
                <a:ea typeface="STSong" charset="-122"/>
                <a:cs typeface="STSong" charset="-122"/>
              </a:rPr>
              <a:t>1.</a:t>
            </a:r>
            <a:r>
              <a:rPr kumimoji="1" lang="zh-CN" altLang="en-US" sz="1400" dirty="0" smtClean="0">
                <a:latin typeface="STSong" charset="-122"/>
                <a:ea typeface="STSong" charset="-122"/>
                <a:cs typeface="STSong" charset="-122"/>
              </a:rPr>
              <a:t>手动部署</a:t>
            </a:r>
            <a:r>
              <a:rPr kumimoji="1" lang="en-US" altLang="zh-CN" sz="1400" dirty="0" smtClean="0">
                <a:latin typeface="STSong" charset="-122"/>
                <a:ea typeface="STSong" charset="-122"/>
                <a:cs typeface="STSong" charset="-122"/>
              </a:rPr>
              <a:t>(</a:t>
            </a:r>
            <a:r>
              <a:rPr kumimoji="1" lang="zh-CN" altLang="en-US" sz="1400" dirty="0" smtClean="0">
                <a:latin typeface="STSong" charset="-122"/>
                <a:ea typeface="STSong" charset="-122"/>
                <a:cs typeface="STSong" charset="-122"/>
              </a:rPr>
              <a:t>建立并编写</a:t>
            </a:r>
            <a:r>
              <a:rPr kumimoji="1" lang="en-US" altLang="zh-CN" sz="1400" dirty="0" err="1" smtClean="0">
                <a:latin typeface="STSong" charset="-122"/>
                <a:ea typeface="STSong" charset="-122"/>
                <a:cs typeface="STSong" charset="-122"/>
              </a:rPr>
              <a:t>Dockerfile</a:t>
            </a:r>
            <a:r>
              <a:rPr kumimoji="1" lang="en-US" altLang="zh-CN" sz="1400" dirty="0" smtClean="0">
                <a:latin typeface="STSong" charset="-122"/>
                <a:ea typeface="STSong" charset="-122"/>
                <a:cs typeface="STSong" charset="-122"/>
              </a:rPr>
              <a:t>,</a:t>
            </a:r>
            <a:r>
              <a:rPr kumimoji="1" lang="zh-CN" altLang="en-US" sz="1400" dirty="0" smtClean="0">
                <a:latin typeface="STSong" charset="-122"/>
                <a:ea typeface="STSong" charset="-122"/>
                <a:cs typeface="STSong" charset="-122"/>
              </a:rPr>
              <a:t>构建镜像，启动</a:t>
            </a:r>
            <a:r>
              <a:rPr kumimoji="1" lang="en-US" altLang="zh-CN" sz="1400" dirty="0" smtClean="0">
                <a:latin typeface="STSong" charset="-122"/>
                <a:ea typeface="STSong" charset="-122"/>
                <a:cs typeface="STSong" charset="-122"/>
              </a:rPr>
              <a:t>)</a:t>
            </a:r>
            <a:endParaRPr kumimoji="1" lang="zh-CN" altLang="en-US" sz="1400" dirty="0" smtClean="0">
              <a:latin typeface="STSong" charset="-122"/>
              <a:ea typeface="STSong" charset="-122"/>
              <a:cs typeface="STSong" charset="-122"/>
            </a:endParaRPr>
          </a:p>
          <a:p>
            <a:r>
              <a:rPr kumimoji="1" lang="zh-CN" altLang="en-US" sz="1400" dirty="0">
                <a:latin typeface="STSong" charset="-122"/>
                <a:ea typeface="STSong" charset="-122"/>
                <a:cs typeface="STSong" charset="-122"/>
              </a:rPr>
              <a:t> </a:t>
            </a:r>
            <a:r>
              <a:rPr kumimoji="1" lang="zh-CN" altLang="en-US" sz="1400" dirty="0" smtClean="0">
                <a:latin typeface="STSong" charset="-122"/>
                <a:ea typeface="STSong" charset="-122"/>
                <a:cs typeface="STSong" charset="-122"/>
              </a:rPr>
              <a:t>           </a:t>
            </a:r>
            <a:r>
              <a:rPr kumimoji="1" lang="en-US" altLang="zh-CN" sz="1400" dirty="0" smtClean="0">
                <a:latin typeface="STSong" charset="-122"/>
                <a:ea typeface="STSong" charset="-122"/>
                <a:cs typeface="STSong" charset="-122"/>
              </a:rPr>
              <a:t>2.</a:t>
            </a:r>
            <a:r>
              <a:rPr kumimoji="1" lang="zh-CN" altLang="en-US" sz="1400" dirty="0" smtClean="0">
                <a:latin typeface="STSong" charset="-122"/>
                <a:ea typeface="STSong" charset="-122"/>
                <a:cs typeface="STSong" charset="-122"/>
              </a:rPr>
              <a:t>使用</a:t>
            </a:r>
            <a:r>
              <a:rPr kumimoji="1" lang="en-US" altLang="zh-CN" sz="1400" dirty="0" smtClean="0">
                <a:latin typeface="STSong" charset="-122"/>
                <a:ea typeface="STSong" charset="-122"/>
                <a:cs typeface="STSong" charset="-122"/>
              </a:rPr>
              <a:t>Maven</a:t>
            </a:r>
            <a:r>
              <a:rPr kumimoji="1" lang="zh-CN" altLang="en-US" sz="1400" dirty="0" smtClean="0">
                <a:latin typeface="STSong" charset="-122"/>
                <a:ea typeface="STSong" charset="-122"/>
                <a:cs typeface="STSong" charset="-122"/>
              </a:rPr>
              <a:t>插件</a:t>
            </a:r>
            <a:r>
              <a:rPr kumimoji="1" lang="en-US" altLang="zh-CN" sz="1400" dirty="0" smtClean="0">
                <a:latin typeface="STSong" charset="-122"/>
                <a:ea typeface="STSong" charset="-122"/>
                <a:cs typeface="STSong" charset="-122"/>
              </a:rPr>
              <a:t>(</a:t>
            </a:r>
            <a:r>
              <a:rPr kumimoji="1" lang="en-US" altLang="zh-CN" sz="1400" dirty="0" err="1" smtClean="0">
                <a:latin typeface="STSong" charset="-122"/>
                <a:ea typeface="STSong" charset="-122"/>
                <a:cs typeface="STSong" charset="-122"/>
              </a:rPr>
              <a:t>docker</a:t>
            </a:r>
            <a:r>
              <a:rPr kumimoji="1" lang="en-US" altLang="zh-CN" sz="1400" dirty="0" smtClean="0">
                <a:latin typeface="STSong" charset="-122"/>
                <a:ea typeface="STSong" charset="-122"/>
                <a:cs typeface="STSong" charset="-122"/>
              </a:rPr>
              <a:t>-maven-plugin)</a:t>
            </a:r>
            <a:r>
              <a:rPr kumimoji="1" lang="zh-CN" altLang="en-US" sz="1400" dirty="0" smtClean="0">
                <a:latin typeface="STSong" charset="-122"/>
                <a:ea typeface="STSong" charset="-122"/>
                <a:cs typeface="STSong" charset="-122"/>
              </a:rPr>
              <a:t>配置或读取外部</a:t>
            </a:r>
            <a:r>
              <a:rPr kumimoji="1" lang="en-US" altLang="zh-CN" sz="1400" dirty="0" err="1" smtClean="0">
                <a:latin typeface="STSong" charset="-122"/>
                <a:ea typeface="STSong" charset="-122"/>
                <a:cs typeface="STSong" charset="-122"/>
              </a:rPr>
              <a:t>Dockerfile</a:t>
            </a:r>
            <a:r>
              <a:rPr kumimoji="1" lang="zh-CN" altLang="en-US" sz="1400" dirty="0" smtClean="0">
                <a:latin typeface="STSong" charset="-122"/>
                <a:ea typeface="STSong" charset="-122"/>
                <a:cs typeface="STSong" charset="-122"/>
              </a:rPr>
              <a:t>，打包时自动构建镜像</a:t>
            </a:r>
          </a:p>
          <a:p>
            <a:r>
              <a:rPr kumimoji="1" lang="zh-CN" altLang="en-US" sz="1400" dirty="0">
                <a:latin typeface="STSong" charset="-122"/>
                <a:ea typeface="STSong" charset="-122"/>
                <a:cs typeface="STSong" charset="-122"/>
              </a:rPr>
              <a:t> </a:t>
            </a:r>
            <a:r>
              <a:rPr kumimoji="1" lang="zh-CN" altLang="en-US" sz="1400" dirty="0" smtClean="0">
                <a:latin typeface="STSong" charset="-122"/>
                <a:ea typeface="STSong" charset="-122"/>
                <a:cs typeface="STSong" charset="-122"/>
              </a:rPr>
              <a:t>           </a:t>
            </a:r>
            <a:r>
              <a:rPr kumimoji="1" lang="en-US" altLang="zh-CN" sz="1400" dirty="0" smtClean="0">
                <a:latin typeface="STSong" charset="-122"/>
                <a:ea typeface="STSong" charset="-122"/>
                <a:cs typeface="STSong" charset="-122"/>
              </a:rPr>
              <a:t>3.</a:t>
            </a:r>
            <a:r>
              <a:rPr kumimoji="1" lang="zh-CN" altLang="en-US" sz="1400" dirty="0" smtClean="0">
                <a:latin typeface="STSong" charset="-122"/>
                <a:ea typeface="STSong" charset="-122"/>
                <a:cs typeface="STSong" charset="-122"/>
              </a:rPr>
              <a:t>使用</a:t>
            </a:r>
            <a:r>
              <a:rPr kumimoji="1" lang="en-US" altLang="zh-CN" sz="1400" dirty="0" err="1" smtClean="0">
                <a:latin typeface="STSong" charset="-122"/>
                <a:ea typeface="STSong" charset="-122"/>
                <a:cs typeface="STSong" charset="-122"/>
              </a:rPr>
              <a:t>Docker</a:t>
            </a:r>
            <a:r>
              <a:rPr kumimoji="1" lang="zh-CN" altLang="en-US" sz="1400" dirty="0" smtClean="0">
                <a:latin typeface="STSong" charset="-122"/>
                <a:ea typeface="STSong" charset="-122"/>
                <a:cs typeface="STSong" charset="-122"/>
              </a:rPr>
              <a:t> </a:t>
            </a:r>
            <a:r>
              <a:rPr kumimoji="1" lang="en-US" altLang="zh-CN" sz="1400" dirty="0" smtClean="0">
                <a:latin typeface="STSong" charset="-122"/>
                <a:ea typeface="STSong" charset="-122"/>
                <a:cs typeface="STSong" charset="-122"/>
              </a:rPr>
              <a:t>Compose</a:t>
            </a:r>
            <a:r>
              <a:rPr kumimoji="1" lang="zh-CN" altLang="en-US" sz="1400" dirty="0" smtClean="0">
                <a:latin typeface="STSong" charset="-122"/>
                <a:ea typeface="STSong" charset="-122"/>
                <a:cs typeface="STSong" charset="-122"/>
              </a:rPr>
              <a:t>编排</a:t>
            </a:r>
            <a:endParaRPr kumimoji="1" lang="zh-CN" altLang="en-US" sz="1400" dirty="0">
              <a:latin typeface="STSong" charset="-122"/>
              <a:ea typeface="STSong" charset="-122"/>
              <a:cs typeface="STSong" charset="-122"/>
            </a:endParaRPr>
          </a:p>
        </p:txBody>
      </p:sp>
    </p:spTree>
    <p:extLst>
      <p:ext uri="{BB962C8B-B14F-4D97-AF65-F5344CB8AC3E}">
        <p14:creationId xmlns:p14="http://schemas.microsoft.com/office/powerpoint/2010/main" val="13140972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附录</a:t>
            </a:r>
            <a:endParaRPr kumimoji="1" lang="zh-CN" altLang="en-US" dirty="0"/>
          </a:p>
        </p:txBody>
      </p:sp>
      <p:pic>
        <p:nvPicPr>
          <p:cNvPr id="4" name="图片 3"/>
          <p:cNvPicPr>
            <a:picLocks noChangeAspect="1"/>
          </p:cNvPicPr>
          <p:nvPr/>
        </p:nvPicPr>
        <p:blipFill>
          <a:blip r:embed="rId2"/>
          <a:stretch>
            <a:fillRect/>
          </a:stretch>
        </p:blipFill>
        <p:spPr>
          <a:xfrm>
            <a:off x="1259632" y="555526"/>
            <a:ext cx="5956625" cy="4124613"/>
          </a:xfrm>
          <a:prstGeom prst="rect">
            <a:avLst/>
          </a:prstGeom>
        </p:spPr>
      </p:pic>
    </p:spTree>
    <p:extLst>
      <p:ext uri="{BB962C8B-B14F-4D97-AF65-F5344CB8AC3E}">
        <p14:creationId xmlns:p14="http://schemas.microsoft.com/office/powerpoint/2010/main" val="931358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1600" dirty="0" smtClean="0"/>
              <a:t>续</a:t>
            </a:r>
            <a:endParaRPr kumimoji="1" lang="zh-CN" altLang="en-US" sz="1600" dirty="0"/>
          </a:p>
        </p:txBody>
      </p:sp>
      <p:pic>
        <p:nvPicPr>
          <p:cNvPr id="4" name="图片 3"/>
          <p:cNvPicPr>
            <a:picLocks noChangeAspect="1"/>
          </p:cNvPicPr>
          <p:nvPr/>
        </p:nvPicPr>
        <p:blipFill>
          <a:blip r:embed="rId2"/>
          <a:stretch>
            <a:fillRect/>
          </a:stretch>
        </p:blipFill>
        <p:spPr>
          <a:xfrm>
            <a:off x="1043608" y="555526"/>
            <a:ext cx="6120680" cy="4220244"/>
          </a:xfrm>
          <a:prstGeom prst="rect">
            <a:avLst/>
          </a:prstGeom>
        </p:spPr>
      </p:pic>
    </p:spTree>
    <p:extLst>
      <p:ext uri="{BB962C8B-B14F-4D97-AF65-F5344CB8AC3E}">
        <p14:creationId xmlns:p14="http://schemas.microsoft.com/office/powerpoint/2010/main" val="2685856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1600" dirty="0" smtClean="0"/>
              <a:t>续</a:t>
            </a:r>
            <a:endParaRPr kumimoji="1" lang="zh-CN" altLang="en-US" sz="1600" dirty="0"/>
          </a:p>
        </p:txBody>
      </p:sp>
      <p:pic>
        <p:nvPicPr>
          <p:cNvPr id="4" name="图片 3"/>
          <p:cNvPicPr>
            <a:picLocks noChangeAspect="1"/>
          </p:cNvPicPr>
          <p:nvPr/>
        </p:nvPicPr>
        <p:blipFill>
          <a:blip r:embed="rId2"/>
          <a:stretch>
            <a:fillRect/>
          </a:stretch>
        </p:blipFill>
        <p:spPr>
          <a:xfrm>
            <a:off x="827584" y="555526"/>
            <a:ext cx="7632848" cy="1460484"/>
          </a:xfrm>
          <a:prstGeom prst="rect">
            <a:avLst/>
          </a:prstGeom>
        </p:spPr>
      </p:pic>
      <p:pic>
        <p:nvPicPr>
          <p:cNvPr id="5" name="图片 4"/>
          <p:cNvPicPr>
            <a:picLocks noChangeAspect="1"/>
          </p:cNvPicPr>
          <p:nvPr/>
        </p:nvPicPr>
        <p:blipFill>
          <a:blip r:embed="rId3"/>
          <a:stretch>
            <a:fillRect/>
          </a:stretch>
        </p:blipFill>
        <p:spPr>
          <a:xfrm>
            <a:off x="827584" y="2016010"/>
            <a:ext cx="7632848" cy="688478"/>
          </a:xfrm>
          <a:prstGeom prst="rect">
            <a:avLst/>
          </a:prstGeom>
        </p:spPr>
      </p:pic>
      <p:pic>
        <p:nvPicPr>
          <p:cNvPr id="6" name="图片 5"/>
          <p:cNvPicPr>
            <a:picLocks noChangeAspect="1"/>
          </p:cNvPicPr>
          <p:nvPr/>
        </p:nvPicPr>
        <p:blipFill>
          <a:blip r:embed="rId4"/>
          <a:stretch>
            <a:fillRect/>
          </a:stretch>
        </p:blipFill>
        <p:spPr>
          <a:xfrm>
            <a:off x="827584" y="2704488"/>
            <a:ext cx="7632848" cy="1574192"/>
          </a:xfrm>
          <a:prstGeom prst="rect">
            <a:avLst/>
          </a:prstGeom>
        </p:spPr>
      </p:pic>
    </p:spTree>
    <p:extLst>
      <p:ext uri="{BB962C8B-B14F-4D97-AF65-F5344CB8AC3E}">
        <p14:creationId xmlns:p14="http://schemas.microsoft.com/office/powerpoint/2010/main" val="8078762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 name="内容占位符 3" descr="PPT模板-06.jpg"/>
          <p:cNvPicPr>
            <a:picLocks noGrp="1" noChangeAspect="1"/>
          </p:cNvPicPr>
          <p:nvPr>
            <p:ph idx="1"/>
          </p:nvPr>
        </p:nvPicPr>
        <p:blipFill>
          <a:blip r:embed="rId2" cstate="print"/>
          <a:stretch>
            <a:fillRect/>
          </a:stretch>
        </p:blipFill>
        <p:spPr>
          <a:xfrm>
            <a:off x="0" y="0"/>
            <a:ext cx="9144000" cy="5142895"/>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1400" dirty="0" smtClean="0">
                <a:solidFill>
                  <a:schemeClr val="tx1"/>
                </a:solidFill>
              </a:rPr>
              <a:t>2. </a:t>
            </a:r>
            <a:r>
              <a:rPr lang="zh-CN" altLang="en-US" sz="1400" dirty="0" smtClean="0">
                <a:solidFill>
                  <a:schemeClr val="tx1"/>
                </a:solidFill>
              </a:rPr>
              <a:t>为什么要用线程池？</a:t>
            </a:r>
            <a:endParaRPr lang="en-US" altLang="zh-CN" sz="1400" dirty="0" smtClean="0">
              <a:solidFill>
                <a:schemeClr val="tx1"/>
              </a:solidFill>
            </a:endParaRPr>
          </a:p>
        </p:txBody>
      </p:sp>
      <p:sp>
        <p:nvSpPr>
          <p:cNvPr id="4" name="内容占位符 3"/>
          <p:cNvSpPr>
            <a:spLocks noGrp="1"/>
          </p:cNvSpPr>
          <p:nvPr>
            <p:ph idx="1"/>
          </p:nvPr>
        </p:nvSpPr>
        <p:spPr/>
        <p:txBody>
          <a:bodyPr/>
          <a:lstStyle/>
          <a:p>
            <a:r>
              <a:rPr lang="zh-CN" altLang="en-US" dirty="0"/>
              <a:t>处理大量异步任务时，使用线程池可以提高效率</a:t>
            </a:r>
            <a:r>
              <a:rPr lang="en-US" altLang="zh-CN" dirty="0"/>
              <a:t>(</a:t>
            </a:r>
            <a:r>
              <a:rPr lang="zh-CN" altLang="en-US" dirty="0"/>
              <a:t>减少了每个任务的调用开销 无需频繁地为每个异步任务创建启动线程</a:t>
            </a:r>
            <a:r>
              <a:rPr lang="en-US" altLang="zh-CN" dirty="0"/>
              <a:t>)</a:t>
            </a:r>
            <a:endParaRPr lang="zh-CN" altLang="en-US" dirty="0"/>
          </a:p>
          <a:p>
            <a:endParaRPr lang="zh-CN" altLang="en-US" dirty="0"/>
          </a:p>
          <a:p>
            <a:r>
              <a:rPr lang="zh-CN" altLang="en-US" dirty="0"/>
              <a:t>线程池提供对一些系统资源的</a:t>
            </a:r>
            <a:r>
              <a:rPr lang="zh-CN" altLang="en-US" dirty="0" smtClean="0"/>
              <a:t>边界控制，</a:t>
            </a:r>
            <a:r>
              <a:rPr lang="zh-CN" altLang="en-US" dirty="0"/>
              <a:t>例如线程</a:t>
            </a:r>
            <a:r>
              <a:rPr lang="zh-CN" altLang="en-US" dirty="0" smtClean="0"/>
              <a:t>资源（</a:t>
            </a:r>
            <a:r>
              <a:rPr lang="en-US" altLang="zh-CN" dirty="0" err="1" smtClean="0"/>
              <a:t>cpu</a:t>
            </a:r>
            <a:r>
              <a:rPr lang="zh-CN" altLang="en-US" dirty="0" smtClean="0"/>
              <a:t>）、</a:t>
            </a:r>
            <a:r>
              <a:rPr lang="zh-CN" altLang="en-US" dirty="0"/>
              <a:t>任务缓存</a:t>
            </a:r>
            <a:r>
              <a:rPr lang="zh-CN" altLang="en-US" dirty="0" smtClean="0"/>
              <a:t>大小</a:t>
            </a:r>
            <a:r>
              <a:rPr lang="en-US" altLang="zh-CN" dirty="0" smtClean="0"/>
              <a:t>(</a:t>
            </a:r>
            <a:r>
              <a:rPr lang="zh-CN" altLang="en-US" dirty="0" smtClean="0"/>
              <a:t>内存</a:t>
            </a:r>
            <a:r>
              <a:rPr lang="en-US" altLang="zh-CN" dirty="0" smtClean="0"/>
              <a:t>)</a:t>
            </a:r>
            <a:endParaRPr lang="zh-CN" altLang="en-US" dirty="0"/>
          </a:p>
          <a:p>
            <a:pPr marL="0" indent="0">
              <a:buNone/>
            </a:pPr>
            <a:endParaRPr lang="zh-CN" altLang="en-US" dirty="0"/>
          </a:p>
          <a:p>
            <a:pPr marL="0" indent="0">
              <a:buNone/>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6896" y="187839"/>
            <a:ext cx="8085584" cy="421556"/>
          </a:xfrm>
        </p:spPr>
        <p:txBody>
          <a:bodyPr/>
          <a:lstStyle/>
          <a:p>
            <a:r>
              <a:rPr lang="zh-CN" altLang="en-US" dirty="0">
                <a:sym typeface="+mn-ea"/>
              </a:rPr>
              <a:t>二</a:t>
            </a:r>
            <a:r>
              <a:rPr lang="en-US" altLang="zh-CN" dirty="0" smtClean="0">
                <a:sym typeface="+mn-ea"/>
              </a:rPr>
              <a:t>.</a:t>
            </a:r>
            <a:r>
              <a:rPr lang="zh-CN" altLang="en-US" dirty="0" smtClean="0">
                <a:sym typeface="+mn-ea"/>
              </a:rPr>
              <a:t>原理</a:t>
            </a:r>
            <a:endParaRPr lang="zh-CN" altLang="en-US" dirty="0"/>
          </a:p>
        </p:txBody>
      </p:sp>
      <p:sp>
        <p:nvSpPr>
          <p:cNvPr id="7" name="标题 1"/>
          <p:cNvSpPr txBox="1"/>
          <p:nvPr/>
        </p:nvSpPr>
        <p:spPr>
          <a:xfrm>
            <a:off x="590872" y="665303"/>
            <a:ext cx="8085584" cy="421556"/>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1800" b="1" kern="1200">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en-US" altLang="zh-CN" sz="1400" dirty="0">
                <a:sym typeface="+mn-ea"/>
              </a:rPr>
              <a:t>1. </a:t>
            </a:r>
            <a:r>
              <a:rPr lang="zh-CN" altLang="en-US" sz="1400" dirty="0" smtClean="0">
                <a:sym typeface="+mn-ea"/>
              </a:rPr>
              <a:t>生产者消费者模式</a:t>
            </a:r>
            <a:endParaRPr sz="1400" dirty="0" smtClean="0">
              <a:solidFill>
                <a:schemeClr val="tx1"/>
              </a:solidFill>
            </a:endParaRPr>
          </a:p>
        </p:txBody>
      </p:sp>
      <p:sp>
        <p:nvSpPr>
          <p:cNvPr id="8" name="内容占位符 2"/>
          <p:cNvSpPr txBox="1"/>
          <p:nvPr/>
        </p:nvSpPr>
        <p:spPr>
          <a:xfrm>
            <a:off x="537210" y="1216660"/>
            <a:ext cx="8085455" cy="3566160"/>
          </a:xfrm>
          <a:prstGeom prst="rect">
            <a:avLst/>
          </a:prstGeom>
        </p:spPr>
        <p:txBody>
          <a:bodyPr vert="horz" lIns="91440" tIns="45720" rIns="91440" bIns="45720" rtlCol="0">
            <a:normAutofit fontScale="40000" lnSpcReduction="20000"/>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3400" dirty="0" smtClean="0"/>
              <a:t>早期的生产者和消费者</a:t>
            </a:r>
            <a:r>
              <a:rPr lang="en-US" altLang="zh-CN" sz="3400" dirty="0" smtClean="0"/>
              <a:t>【</a:t>
            </a:r>
            <a:r>
              <a:rPr lang="zh-CN" altLang="en-US" sz="3400" dirty="0" smtClean="0"/>
              <a:t>强耦合</a:t>
            </a:r>
            <a:r>
              <a:rPr lang="en-US" altLang="zh-CN" sz="3400" dirty="0" smtClean="0"/>
              <a:t>】</a:t>
            </a:r>
            <a:r>
              <a:rPr lang="zh-CN" altLang="en-US" sz="3400" dirty="0" smtClean="0"/>
              <a:t>在一起，当生产者处理能力大于消费者，则生产者必须等待消费者消费完任务，才能进行下一步的生产；同理，当消费者处理能力大于生产者时，消费者也需要等待生产者。</a:t>
            </a:r>
          </a:p>
          <a:p>
            <a:endParaRPr lang="zh-CN" altLang="en-US" sz="3400" dirty="0"/>
          </a:p>
          <a:p>
            <a:r>
              <a:rPr lang="zh-CN" altLang="en-US" sz="3400" dirty="0" smtClean="0"/>
              <a:t>为了平衡生产者消费者的处理能力，解决强耦合的问题，引入了</a:t>
            </a:r>
            <a:r>
              <a:rPr lang="en-US" altLang="zh-CN" sz="3400" dirty="0" smtClean="0"/>
              <a:t>【</a:t>
            </a:r>
            <a:r>
              <a:rPr lang="zh-CN" altLang="en-US" sz="3400" dirty="0" smtClean="0"/>
              <a:t>阻塞队列</a:t>
            </a:r>
            <a:r>
              <a:rPr lang="en-US" altLang="zh-CN" sz="3400" dirty="0" smtClean="0"/>
              <a:t>】</a:t>
            </a:r>
            <a:endParaRPr lang="zh-CN" altLang="en-US" sz="3400" dirty="0"/>
          </a:p>
          <a:p>
            <a:endParaRPr lang="zh-CN" altLang="en-US" sz="3400" dirty="0" smtClean="0"/>
          </a:p>
          <a:p>
            <a:pPr marL="0" indent="0">
              <a:buNone/>
            </a:pPr>
            <a:endParaRPr lang="zh-CN" altLang="en-US" sz="3400" dirty="0"/>
          </a:p>
          <a:p>
            <a:endParaRPr lang="zh-CN" altLang="en-US" sz="3400" dirty="0" smtClean="0"/>
          </a:p>
          <a:p>
            <a:r>
              <a:rPr lang="zh-CN" altLang="en-US" sz="3400" dirty="0" smtClean="0"/>
              <a:t>阻塞队列相当于一个内存的缓冲，通过这个缓冲来</a:t>
            </a:r>
            <a:r>
              <a:rPr lang="en-US" altLang="zh-CN" sz="3400" dirty="0"/>
              <a:t>【</a:t>
            </a:r>
            <a:r>
              <a:rPr lang="zh-CN" altLang="en-US" sz="3400" dirty="0" smtClean="0"/>
              <a:t>解耦</a:t>
            </a:r>
            <a:r>
              <a:rPr lang="en-US" altLang="zh-CN" sz="3400" dirty="0" smtClean="0"/>
              <a:t>】</a:t>
            </a:r>
            <a:r>
              <a:rPr lang="zh-CN" altLang="en-US" sz="3400" dirty="0" smtClean="0"/>
              <a:t>，解决生产者消费者能力不对等而造成相互影响的问题。</a:t>
            </a:r>
          </a:p>
          <a:p>
            <a:endParaRPr lang="zh-CN" altLang="en-US" sz="3400" dirty="0" smtClean="0"/>
          </a:p>
          <a:p>
            <a:pPr marL="0" indent="0">
              <a:buNone/>
            </a:pPr>
            <a:endParaRPr lang="zh-CN" altLang="en-US" sz="3400" dirty="0" smtClean="0"/>
          </a:p>
          <a:p>
            <a:r>
              <a:rPr lang="zh-CN" altLang="en-US" sz="3400" dirty="0" smtClean="0"/>
              <a:t>生产者线程生产完数据后，不用等待消费者消费处理完，直接丢给任务队列；消费者线程消费数据不是找生产者要数据，而是直接从阻塞队列中获取</a:t>
            </a:r>
            <a:endParaRPr lang="zh-CN" altLang="en-US" sz="3400" dirty="0"/>
          </a:p>
          <a:p>
            <a:pPr marL="0" indent="0">
              <a:buNone/>
            </a:pPr>
            <a:endParaRPr lang="zh-CN" altLang="en-US" dirty="0" smtClean="0"/>
          </a:p>
          <a:p>
            <a:pPr marL="0" indent="0">
              <a:buNone/>
            </a:pPr>
            <a:endParaRPr lang="zh-CN" altLang="en-US" dirty="0" smtClean="0"/>
          </a:p>
          <a:p>
            <a:pPr marL="0" indent="0">
              <a:buNone/>
            </a:pPr>
            <a:endParaRPr lang="zh-CN" altLang="en-US" dirty="0" smtClean="0">
              <a:sym typeface="+mn-ea"/>
            </a:endParaRPr>
          </a:p>
          <a:p>
            <a:pPr marL="0" indent="0">
              <a:buNone/>
            </a:pPr>
            <a:endParaRPr lang="zh-CN" altLang="en-US" dirty="0">
              <a:sym typeface="+mn-ea"/>
            </a:endParaRPr>
          </a:p>
          <a:p>
            <a:pPr marL="0" indent="0">
              <a:buNone/>
            </a:pPr>
            <a:endParaRPr lang="zh-CN" altLang="en-US" dirty="0">
              <a:sym typeface="+mn-ea"/>
            </a:endParaRPr>
          </a:p>
          <a:p>
            <a:pPr marL="0" indent="0">
              <a:buNone/>
            </a:pPr>
            <a:r>
              <a:rPr lang="zh-CN" altLang="en-US" dirty="0" smtClean="0">
                <a:sym typeface="+mn-ea"/>
              </a:rPr>
              <a:t>   </a:t>
            </a:r>
            <a:endParaRPr lang="zh-CN" altLang="en-US" sz="800" dirty="0">
              <a:latin typeface="+mn-ea"/>
              <a:ea typeface="+mn-ea"/>
              <a:sym typeface="+mn-ea"/>
            </a:endParaRPr>
          </a:p>
          <a:p>
            <a:pPr marL="0" indent="0">
              <a:buNone/>
            </a:pPr>
            <a:endParaRPr lang="en-US" altLang="zh-CN" dirty="0"/>
          </a:p>
          <a:p>
            <a:endParaRPr lang="zh-CN" altLang="en-US" dirty="0"/>
          </a:p>
        </p:txBody>
      </p:sp>
      <p:sp>
        <p:nvSpPr>
          <p:cNvPr id="3" name="文本框 2"/>
          <p:cNvSpPr txBox="1"/>
          <p:nvPr/>
        </p:nvSpPr>
        <p:spPr>
          <a:xfrm>
            <a:off x="2790825" y="800100"/>
            <a:ext cx="184731" cy="369332"/>
          </a:xfrm>
          <a:prstGeom prst="rect">
            <a:avLst/>
          </a:prstGeom>
          <a:noFill/>
        </p:spPr>
        <p:txBody>
          <a:bodyPr wrap="none" rtlCol="0">
            <a:spAutoFit/>
          </a:bodyPr>
          <a:lstStyle/>
          <a:p>
            <a:endParaRPr kumimoji="1" lang="zh-CN" altLang="en-US" dirty="0"/>
          </a:p>
        </p:txBody>
      </p:sp>
      <p:sp>
        <p:nvSpPr>
          <p:cNvPr id="4" name="文本框 3"/>
          <p:cNvSpPr txBox="1"/>
          <p:nvPr/>
        </p:nvSpPr>
        <p:spPr>
          <a:xfrm>
            <a:off x="2676525" y="819150"/>
            <a:ext cx="184731" cy="369332"/>
          </a:xfrm>
          <a:prstGeom prst="rect">
            <a:avLst/>
          </a:prstGeom>
          <a:noFill/>
        </p:spPr>
        <p:txBody>
          <a:bodyPr wrap="none" rtlCol="0">
            <a:spAutoFit/>
          </a:bodyPr>
          <a:lstStyle/>
          <a:p>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xEl>
                                              <p:pRg st="15" end="15"/>
                                            </p:txEl>
                                          </p:spTgt>
                                        </p:tgtEl>
                                        <p:attrNameLst>
                                          <p:attrName>style.visibility</p:attrName>
                                        </p:attrNameLst>
                                      </p:cBhvr>
                                      <p:to>
                                        <p:strVal val="visible"/>
                                      </p:to>
                                    </p:set>
                                    <p:anim calcmode="lin" valueType="num">
                                      <p:cBhvr additive="base">
                                        <p:cTn id="7"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5" end="1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anim calcmode="lin" valueType="num">
                                      <p:cBhvr additive="base">
                                        <p:cTn id="19"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anim calcmode="lin" valueType="num">
                                      <p:cBhvr additive="base">
                                        <p:cTn id="23"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生产者</a:t>
            </a:r>
            <a:r>
              <a:rPr kumimoji="1" lang="zh-CN" altLang="en-US" dirty="0" smtClean="0"/>
              <a:t>消费者模式图</a:t>
            </a:r>
            <a:endParaRPr kumimoji="1" lang="zh-CN" altLang="en-US" dirty="0"/>
          </a:p>
        </p:txBody>
      </p:sp>
      <p:pic>
        <p:nvPicPr>
          <p:cNvPr id="3" name="内容占位符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917" y="771525"/>
            <a:ext cx="7707528" cy="3960813"/>
          </a:xfrm>
        </p:spPr>
      </p:pic>
    </p:spTree>
    <p:extLst>
      <p:ext uri="{BB962C8B-B14F-4D97-AF65-F5344CB8AC3E}">
        <p14:creationId xmlns:p14="http://schemas.microsoft.com/office/powerpoint/2010/main" val="20932242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2.</a:t>
            </a:r>
            <a:r>
              <a:rPr lang="zh-CN" altLang="en-US" dirty="0" smtClean="0"/>
              <a:t> 阻塞队列</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sym typeface="+mn-ea"/>
              </a:rPr>
              <a:t>2.1</a:t>
            </a:r>
            <a:r>
              <a:rPr lang="zh-CN" altLang="en-US" dirty="0" smtClean="0">
                <a:sym typeface="+mn-ea"/>
              </a:rPr>
              <a:t> 什么是阻塞队列？</a:t>
            </a:r>
          </a:p>
          <a:p>
            <a:r>
              <a:rPr lang="en-US" altLang="zh-CN" dirty="0" smtClean="0">
                <a:sym typeface="+mn-ea"/>
              </a:rPr>
              <a:t>(1)</a:t>
            </a:r>
            <a:r>
              <a:rPr lang="zh-CN" altLang="en-US" dirty="0" smtClean="0">
                <a:sym typeface="+mn-ea"/>
              </a:rPr>
              <a:t> </a:t>
            </a:r>
            <a:r>
              <a:rPr lang="zh-CN" altLang="en-US" dirty="0" smtClean="0">
                <a:sym typeface="+mn-ea"/>
              </a:rPr>
              <a:t>队列 </a:t>
            </a:r>
            <a:r>
              <a:rPr lang="en-US" altLang="zh-CN" dirty="0" smtClean="0">
                <a:sym typeface="+mn-ea"/>
              </a:rPr>
              <a:t>【FIFO】</a:t>
            </a:r>
            <a:endParaRPr lang="zh-CN" altLang="en-US" dirty="0" smtClean="0">
              <a:sym typeface="+mn-ea"/>
            </a:endParaRPr>
          </a:p>
          <a:p>
            <a:r>
              <a:rPr lang="en-US" altLang="zh-CN" dirty="0" smtClean="0">
                <a:sym typeface="+mn-ea"/>
              </a:rPr>
              <a:t>(2)</a:t>
            </a:r>
            <a:r>
              <a:rPr lang="zh-CN" altLang="en-US" dirty="0" smtClean="0">
                <a:sym typeface="+mn-ea"/>
              </a:rPr>
              <a:t> 线程安全的  </a:t>
            </a:r>
            <a:r>
              <a:rPr lang="en-US" altLang="zh-CN" dirty="0" smtClean="0">
                <a:sym typeface="+mn-ea"/>
              </a:rPr>
              <a:t>【</a:t>
            </a:r>
            <a:r>
              <a:rPr lang="zh-CN" altLang="en-US" dirty="0" smtClean="0">
                <a:sym typeface="+mn-ea"/>
              </a:rPr>
              <a:t>加锁</a:t>
            </a:r>
            <a:r>
              <a:rPr lang="en-US" altLang="zh-CN" dirty="0" smtClean="0">
                <a:sym typeface="+mn-ea"/>
              </a:rPr>
              <a:t>】</a:t>
            </a:r>
            <a:r>
              <a:rPr lang="zh-CN" altLang="en-US" dirty="0" smtClean="0">
                <a:sym typeface="+mn-ea"/>
              </a:rPr>
              <a:t> </a:t>
            </a:r>
            <a:r>
              <a:rPr lang="en-US" altLang="zh-CN" dirty="0" smtClean="0">
                <a:sym typeface="+mn-ea"/>
              </a:rPr>
              <a:t>【</a:t>
            </a:r>
            <a:r>
              <a:rPr lang="en-US" altLang="zh-CN" dirty="0" err="1" smtClean="0">
                <a:sym typeface="+mn-ea"/>
              </a:rPr>
              <a:t>cas</a:t>
            </a:r>
            <a:r>
              <a:rPr lang="en-US" altLang="zh-CN" dirty="0" smtClean="0">
                <a:sym typeface="+mn-ea"/>
              </a:rPr>
              <a:t>】</a:t>
            </a:r>
            <a:endParaRPr lang="zh-CN" altLang="en-US" dirty="0" smtClean="0">
              <a:sym typeface="+mn-ea"/>
            </a:endParaRPr>
          </a:p>
          <a:p>
            <a:r>
              <a:rPr lang="en-US" altLang="zh-CN" dirty="0" smtClean="0">
                <a:sym typeface="+mn-ea"/>
              </a:rPr>
              <a:t>(3)</a:t>
            </a:r>
            <a:r>
              <a:rPr lang="zh-CN" altLang="en-US" dirty="0" smtClean="0">
                <a:sym typeface="+mn-ea"/>
              </a:rPr>
              <a:t> 支持阻塞地入队：当队列满时，队列会一直阻塞入队线程，直到队列不满</a:t>
            </a:r>
            <a:r>
              <a:rPr lang="en-US" altLang="zh-CN" dirty="0" smtClean="0">
                <a:sym typeface="+mn-ea"/>
              </a:rPr>
              <a:t>【put】</a:t>
            </a:r>
            <a:endParaRPr lang="zh-CN" altLang="en-US" dirty="0" smtClean="0">
              <a:sym typeface="+mn-ea"/>
            </a:endParaRPr>
          </a:p>
          <a:p>
            <a:pPr marL="0" indent="0">
              <a:buNone/>
            </a:pPr>
            <a:r>
              <a:rPr lang="zh-CN" altLang="en-US" dirty="0" smtClean="0">
                <a:sym typeface="+mn-ea"/>
              </a:rPr>
              <a:t>           支持阻塞地出队：当队列空时，队列会阻塞出队的线程，直到队列不为空</a:t>
            </a:r>
            <a:r>
              <a:rPr lang="en-US" altLang="zh-CN" dirty="0" smtClean="0">
                <a:sym typeface="+mn-ea"/>
              </a:rPr>
              <a:t>【take】</a:t>
            </a:r>
            <a:endParaRPr lang="zh-CN" altLang="en-US" dirty="0" smtClean="0">
              <a:sym typeface="+mn-ea"/>
            </a:endParaRPr>
          </a:p>
          <a:p>
            <a:pPr marL="0" indent="0">
              <a:buNone/>
            </a:pPr>
            <a:endParaRPr lang="zh-CN" altLang="en-US" dirty="0" smtClean="0">
              <a:sym typeface="+mn-ea"/>
            </a:endParaRPr>
          </a:p>
          <a:p>
            <a:pPr marL="0" indent="0">
              <a:buNone/>
            </a:pPr>
            <a:endParaRPr lang="zh-CN" altLang="en-US" dirty="0">
              <a:sym typeface="+mn-ea"/>
            </a:endParaRPr>
          </a:p>
          <a:p>
            <a:pPr marL="0" indent="0">
              <a:buNone/>
            </a:pPr>
            <a:r>
              <a:rPr lang="en-US" altLang="zh-CN" dirty="0" smtClean="0">
                <a:sym typeface="+mn-ea"/>
              </a:rPr>
              <a:t>2.2</a:t>
            </a:r>
            <a:r>
              <a:rPr lang="zh-CN" altLang="en-US" dirty="0" smtClean="0">
                <a:sym typeface="+mn-ea"/>
              </a:rPr>
              <a:t> 阻塞队列的基本操作：</a:t>
            </a:r>
          </a:p>
          <a:p>
            <a:pPr marL="0" indent="0">
              <a:buNone/>
            </a:pPr>
            <a:endParaRPr lang="zh-CN" altLang="en-US" dirty="0" smtClean="0">
              <a:sym typeface="+mn-ea"/>
            </a:endParaRPr>
          </a:p>
          <a:p>
            <a:endParaRPr lang="zh-CN" altLang="en-US" dirty="0">
              <a:sym typeface="+mn-ea"/>
            </a:endParaRPr>
          </a:p>
          <a:p>
            <a:pPr marL="0" indent="0">
              <a:buNone/>
            </a:pPr>
            <a:endParaRPr lang="zh-CN" altLang="en-US" dirty="0" smtClean="0">
              <a:sym typeface="+mn-ea"/>
            </a:endParaRPr>
          </a:p>
          <a:p>
            <a:endParaRPr lang="zh-CN" altLang="en-US" dirty="0"/>
          </a:p>
          <a:p>
            <a:pPr marL="0" indent="0">
              <a:buNone/>
            </a:pPr>
            <a:endParaRPr lang="zh-CN" altLang="en-US" dirty="0"/>
          </a:p>
          <a:p>
            <a:pPr marL="0" indent="0">
              <a:buNone/>
            </a:pPr>
            <a:endParaRPr lang="zh-CN" altLang="en-US" dirty="0">
              <a:sym typeface="+mn-ea"/>
            </a:endParaRPr>
          </a:p>
          <a:p>
            <a:pPr marL="0" indent="0">
              <a:buNone/>
            </a:pPr>
            <a:endParaRPr lang="zh-CN" altLang="en-US" dirty="0" smtClean="0"/>
          </a:p>
          <a:p>
            <a:pPr marL="0" indent="0">
              <a:buNone/>
            </a:pPr>
            <a:endParaRPr lang="zh-CN" altLang="en-US" dirty="0"/>
          </a:p>
          <a:p>
            <a:pPr marL="0" indent="0">
              <a:buNone/>
            </a:pPr>
            <a:endParaRPr lang="zh-CN" altLang="en-US" dirty="0"/>
          </a:p>
        </p:txBody>
      </p:sp>
      <p:pic>
        <p:nvPicPr>
          <p:cNvPr id="6" name="图片 5"/>
          <p:cNvPicPr>
            <a:picLocks noChangeAspect="1"/>
          </p:cNvPicPr>
          <p:nvPr/>
        </p:nvPicPr>
        <p:blipFill>
          <a:blip r:embed="rId2"/>
          <a:stretch>
            <a:fillRect/>
          </a:stretch>
        </p:blipFill>
        <p:spPr>
          <a:xfrm>
            <a:off x="395536" y="3147814"/>
            <a:ext cx="8415933" cy="1440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339502"/>
            <a:ext cx="8136904" cy="4392488"/>
          </a:xfrm>
        </p:spPr>
        <p:txBody>
          <a:bodyPr/>
          <a:lstStyle/>
          <a:p>
            <a:pPr marL="0" indent="0">
              <a:buNone/>
            </a:pPr>
            <a:r>
              <a:rPr lang="en-US" altLang="zh-CN" dirty="0" smtClean="0">
                <a:sym typeface="+mn-ea"/>
              </a:rPr>
              <a:t>2.3</a:t>
            </a:r>
            <a:r>
              <a:rPr lang="zh-CN" altLang="en-US" dirty="0" smtClean="0">
                <a:sym typeface="+mn-ea"/>
              </a:rPr>
              <a:t> 常见的阻塞队列：</a:t>
            </a:r>
          </a:p>
          <a:p>
            <a:pPr marL="0" indent="0">
              <a:buNone/>
            </a:pPr>
            <a:r>
              <a:rPr lang="zh-CN" altLang="en-US" dirty="0" smtClean="0"/>
              <a:t>有界：</a:t>
            </a:r>
          </a:p>
          <a:p>
            <a:pPr marL="0" indent="0">
              <a:buNone/>
            </a:pPr>
            <a:r>
              <a:rPr lang="en-US" altLang="zh-CN" dirty="0" err="1" smtClean="0"/>
              <a:t>ArrayBlockingQueue</a:t>
            </a:r>
            <a:endParaRPr lang="zh-CN" altLang="en-US" dirty="0"/>
          </a:p>
          <a:p>
            <a:pPr marL="0" indent="0">
              <a:buNone/>
            </a:pPr>
            <a:r>
              <a:rPr lang="en-US" altLang="zh-CN" dirty="0" err="1" smtClean="0"/>
              <a:t>LinkedBlockingQueu</a:t>
            </a:r>
            <a:r>
              <a:rPr lang="en-US" altLang="zh-CN" dirty="0" err="1" smtClean="0"/>
              <a:t>e</a:t>
            </a:r>
            <a:endParaRPr lang="zh-CN" altLang="en-US" dirty="0" smtClean="0"/>
          </a:p>
          <a:p>
            <a:pPr marL="0" indent="0">
              <a:buNone/>
            </a:pPr>
            <a:r>
              <a:rPr lang="en-US" altLang="zh-CN" dirty="0" err="1"/>
              <a:t>LinkedBlockingDeque</a:t>
            </a:r>
            <a:endParaRPr lang="zh-CN" altLang="en-US" dirty="0" smtClean="0"/>
          </a:p>
          <a:p>
            <a:pPr marL="0" indent="0">
              <a:buNone/>
            </a:pPr>
            <a:endParaRPr lang="zh-CN" altLang="en-US" dirty="0" smtClean="0"/>
          </a:p>
          <a:p>
            <a:pPr marL="0" indent="0">
              <a:buNone/>
            </a:pPr>
            <a:r>
              <a:rPr lang="zh-CN" altLang="en-US" dirty="0" smtClean="0"/>
              <a:t>无界：</a:t>
            </a:r>
          </a:p>
          <a:p>
            <a:pPr marL="0" indent="0">
              <a:buNone/>
            </a:pPr>
            <a:r>
              <a:rPr lang="en-US" altLang="zh-CN" u="sng" dirty="0" err="1"/>
              <a:t>PriorityBlockingQueue</a:t>
            </a:r>
            <a:endParaRPr lang="zh-CN" altLang="en-US" u="sng" dirty="0"/>
          </a:p>
          <a:p>
            <a:pPr marL="0" indent="0">
              <a:buNone/>
            </a:pPr>
            <a:r>
              <a:rPr lang="en-US" altLang="zh-CN" u="sng" dirty="0" err="1"/>
              <a:t>DelayQueue</a:t>
            </a:r>
            <a:endParaRPr lang="zh-CN" altLang="en-US" u="sng" dirty="0"/>
          </a:p>
          <a:p>
            <a:pPr marL="0" indent="0">
              <a:buNone/>
            </a:pPr>
            <a:r>
              <a:rPr lang="en-US" altLang="zh-CN" u="sng" dirty="0" err="1" smtClean="0"/>
              <a:t>LinkedTransferQueue</a:t>
            </a:r>
            <a:endParaRPr lang="zh-CN" altLang="en-US" dirty="0" smtClean="0"/>
          </a:p>
          <a:p>
            <a:pPr marL="0" indent="0">
              <a:buNone/>
            </a:pPr>
            <a:endParaRPr lang="zh-CN" altLang="en-US" dirty="0" smtClean="0"/>
          </a:p>
          <a:p>
            <a:pPr marL="0" indent="0">
              <a:buNone/>
            </a:pPr>
            <a:r>
              <a:rPr lang="zh-CN" altLang="en-US" dirty="0" smtClean="0">
                <a:sym typeface="+mn-ea"/>
              </a:rPr>
              <a:t>没有容量：</a:t>
            </a:r>
          </a:p>
          <a:p>
            <a:pPr marL="0" indent="0">
              <a:buNone/>
            </a:pPr>
            <a:r>
              <a:rPr lang="fr-FR" altLang="zh-CN" dirty="0" err="1" smtClean="0"/>
              <a:t>SynchronousQueue</a:t>
            </a:r>
            <a:r>
              <a:rPr lang="zh-CN" altLang="en-US" dirty="0" smtClean="0"/>
              <a:t>（</a:t>
            </a:r>
            <a:r>
              <a:rPr lang="zh-CN" altLang="en-US" dirty="0">
                <a:sym typeface="+mn-ea"/>
              </a:rPr>
              <a:t>不持有元素，只做元素转移</a:t>
            </a:r>
            <a:r>
              <a:rPr lang="zh-CN" altLang="en-US" dirty="0" smtClean="0"/>
              <a:t>）</a:t>
            </a:r>
            <a:endParaRPr lang="zh-CN" altLang="en-US" dirty="0" smtClean="0">
              <a:sym typeface="+mn-ea"/>
            </a:endParaRPr>
          </a:p>
          <a:p>
            <a:pPr marL="0" indent="0">
              <a:buNone/>
            </a:pPr>
            <a:endParaRPr lang="zh-CN" altLang="en-US" dirty="0" smtClean="0">
              <a:sym typeface="+mn-ea"/>
            </a:endParaRPr>
          </a:p>
          <a:p>
            <a:pPr marL="0" indent="0">
              <a:buNone/>
            </a:pPr>
            <a:endParaRPr lang="zh-CN" altLang="en-US" dirty="0">
              <a:sym typeface="+mn-ea"/>
            </a:endParaRPr>
          </a:p>
          <a:p>
            <a:pPr marL="0" indent="0">
              <a:buNone/>
            </a:pPr>
            <a:endParaRPr lang="zh-CN" altLang="en-US" dirty="0" smtClean="0">
              <a:sym typeface="+mn-ea"/>
            </a:endParaRPr>
          </a:p>
          <a:p>
            <a:endParaRPr lang="zh-CN" altLang="en-US" dirty="0">
              <a:sym typeface="+mn-ea"/>
            </a:endParaRPr>
          </a:p>
          <a:p>
            <a:pPr marL="0" indent="0">
              <a:buNone/>
            </a:pPr>
            <a:endParaRPr lang="zh-CN" altLang="en-US" dirty="0" smtClean="0">
              <a:sym typeface="+mn-ea"/>
            </a:endParaRPr>
          </a:p>
          <a:p>
            <a:endParaRPr lang="zh-CN" altLang="en-US" dirty="0"/>
          </a:p>
          <a:p>
            <a:pPr marL="0" indent="0">
              <a:buNone/>
            </a:pPr>
            <a:endParaRPr lang="zh-CN" altLang="en-US" dirty="0"/>
          </a:p>
          <a:p>
            <a:pPr marL="0" indent="0">
              <a:buNone/>
            </a:pPr>
            <a:endParaRPr lang="zh-CN" altLang="en-US" dirty="0">
              <a:sym typeface="+mn-ea"/>
            </a:endParaRPr>
          </a:p>
          <a:p>
            <a:pPr marL="0" indent="0">
              <a:buNone/>
            </a:pPr>
            <a:endParaRPr lang="zh-CN" altLang="en-US" dirty="0" smtClean="0"/>
          </a:p>
          <a:p>
            <a:pPr marL="0" indent="0">
              <a:buNone/>
            </a:pPr>
            <a:endParaRPr lang="zh-CN" altLang="en-US" dirty="0"/>
          </a:p>
          <a:p>
            <a:pPr marL="0" indent="0">
              <a:buNone/>
            </a:pPr>
            <a:endParaRPr lang="zh-CN" altLang="en-US" dirty="0"/>
          </a:p>
        </p:txBody>
      </p:sp>
    </p:spTree>
    <p:extLst>
      <p:ext uri="{BB962C8B-B14F-4D97-AF65-F5344CB8AC3E}">
        <p14:creationId xmlns:p14="http://schemas.microsoft.com/office/powerpoint/2010/main" val="139267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additive="base">
                                        <p:cTn id="6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 calcmode="lin" valueType="num">
                                      <p:cBhvr additive="base">
                                        <p:cTn id="6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en-US" altLang="zh-CN" dirty="0" smtClean="0"/>
              <a:t>.</a:t>
            </a:r>
            <a:r>
              <a:rPr lang="zh-CN" altLang="en-US" dirty="0"/>
              <a:t> </a:t>
            </a:r>
            <a:r>
              <a:rPr lang="zh-CN" altLang="en-US" dirty="0" smtClean="0"/>
              <a:t>线程池工作原理</a:t>
            </a:r>
            <a:endParaRPr lang="zh-CN" altLang="en-US" dirty="0"/>
          </a:p>
        </p:txBody>
      </p:sp>
      <p:sp>
        <p:nvSpPr>
          <p:cNvPr id="3" name="内容占位符 2"/>
          <p:cNvSpPr>
            <a:spLocks noGrp="1"/>
          </p:cNvSpPr>
          <p:nvPr>
            <p:ph idx="1"/>
          </p:nvPr>
        </p:nvSpPr>
        <p:spPr/>
        <p:txBody>
          <a:bodyPr/>
          <a:lstStyle/>
          <a:p>
            <a:pPr marL="0" indent="0">
              <a:buNone/>
            </a:pPr>
            <a:endParaRPr lang="zh-CN" altLang="en-US" dirty="0" smtClean="0">
              <a:sym typeface="+mn-ea"/>
            </a:endParaRPr>
          </a:p>
          <a:p>
            <a:pPr marL="0" indent="0">
              <a:buNone/>
            </a:pPr>
            <a:endParaRPr lang="zh-CN" altLang="en-US" dirty="0" smtClean="0">
              <a:sym typeface="+mn-ea"/>
            </a:endParaRPr>
          </a:p>
          <a:p>
            <a:pPr marL="0" indent="0">
              <a:buNone/>
            </a:pPr>
            <a:endParaRPr lang="zh-CN" altLang="en-US" dirty="0">
              <a:sym typeface="+mn-ea"/>
            </a:endParaRPr>
          </a:p>
          <a:p>
            <a:pPr marL="0" indent="0">
              <a:buNone/>
            </a:pPr>
            <a:endParaRPr lang="zh-CN" altLang="en-US" dirty="0" smtClean="0">
              <a:sym typeface="+mn-ea"/>
            </a:endParaRPr>
          </a:p>
          <a:p>
            <a:endParaRPr lang="zh-CN" altLang="en-US" dirty="0">
              <a:sym typeface="+mn-ea"/>
            </a:endParaRPr>
          </a:p>
          <a:p>
            <a:pPr marL="0" indent="0">
              <a:buNone/>
            </a:pPr>
            <a:endParaRPr lang="zh-CN" altLang="en-US" dirty="0" smtClean="0">
              <a:sym typeface="+mn-ea"/>
            </a:endParaRPr>
          </a:p>
          <a:p>
            <a:endParaRPr lang="zh-CN" altLang="en-US" dirty="0"/>
          </a:p>
          <a:p>
            <a:pPr marL="0" indent="0">
              <a:buNone/>
            </a:pPr>
            <a:endParaRPr lang="zh-CN" altLang="en-US" dirty="0"/>
          </a:p>
          <a:p>
            <a:pPr marL="0" indent="0">
              <a:buNone/>
            </a:pPr>
            <a:endParaRPr lang="zh-CN" altLang="en-US" dirty="0">
              <a:sym typeface="+mn-ea"/>
            </a:endParaRPr>
          </a:p>
          <a:p>
            <a:pPr marL="0" indent="0">
              <a:buNone/>
            </a:pPr>
            <a:endParaRPr lang="zh-CN" altLang="en-US" dirty="0" smtClean="0"/>
          </a:p>
          <a:p>
            <a:pPr marL="0" indent="0">
              <a:buNone/>
            </a:pPr>
            <a:endParaRPr lang="zh-CN" altLang="en-US" dirty="0"/>
          </a:p>
          <a:p>
            <a:pPr marL="0" indent="0">
              <a:buNone/>
            </a:pP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251" y="627534"/>
            <a:ext cx="5092565" cy="4104456"/>
          </a:xfrm>
          <a:prstGeom prst="rect">
            <a:avLst/>
          </a:prstGeom>
        </p:spPr>
      </p:pic>
    </p:spTree>
    <p:extLst>
      <p:ext uri="{BB962C8B-B14F-4D97-AF65-F5344CB8AC3E}">
        <p14:creationId xmlns:p14="http://schemas.microsoft.com/office/powerpoint/2010/main" val="110328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893</TotalTime>
  <Words>2159</Words>
  <Application>Microsoft Macintosh PowerPoint</Application>
  <PresentationFormat>全屏显示(16:9)</PresentationFormat>
  <Paragraphs>247</Paragraphs>
  <Slides>39</Slides>
  <Notes>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39</vt:i4>
      </vt:variant>
    </vt:vector>
  </HeadingPairs>
  <TitlesOfParts>
    <vt:vector size="46" baseType="lpstr">
      <vt:lpstr>Calibri</vt:lpstr>
      <vt:lpstr>Microsoft YaHei</vt:lpstr>
      <vt:lpstr>STSong</vt:lpstr>
      <vt:lpstr>宋体</vt:lpstr>
      <vt:lpstr>微软雅黑</vt:lpstr>
      <vt:lpstr>Arial</vt:lpstr>
      <vt:lpstr>Office 主题</vt:lpstr>
      <vt:lpstr>PowerPoint 演示文稿</vt:lpstr>
      <vt:lpstr>PowerPoint 演示文稿</vt:lpstr>
      <vt:lpstr>一. 认识</vt:lpstr>
      <vt:lpstr>2. 为什么要用线程池？</vt:lpstr>
      <vt:lpstr>二.原理</vt:lpstr>
      <vt:lpstr>生产者消费者模式图</vt:lpstr>
      <vt:lpstr>2. 阻塞队列</vt:lpstr>
      <vt:lpstr>PowerPoint 演示文稿</vt:lpstr>
      <vt:lpstr>3. 线程池工作原理</vt:lpstr>
      <vt:lpstr>2.3 </vt:lpstr>
      <vt:lpstr>3. 启动</vt:lpstr>
      <vt:lpstr>三. 自动配置运行原理</vt:lpstr>
      <vt:lpstr>续</vt:lpstr>
      <vt:lpstr>2. @Conditional注解</vt:lpstr>
      <vt:lpstr>续</vt:lpstr>
      <vt:lpstr>续</vt:lpstr>
      <vt:lpstr>3. 自动配置原理</vt:lpstr>
      <vt:lpstr>续</vt:lpstr>
      <vt:lpstr>续</vt:lpstr>
      <vt:lpstr>四. 自定义自动配置</vt:lpstr>
      <vt:lpstr>续</vt:lpstr>
      <vt:lpstr>使用starter</vt:lpstr>
      <vt:lpstr>启动</vt:lpstr>
      <vt:lpstr>五. Spring Boot的Web开发</vt:lpstr>
      <vt:lpstr>2. Spring Boot 对Themeleaf支持</vt:lpstr>
      <vt:lpstr> 3. 自定义Spring Boot的Web配置 </vt:lpstr>
      <vt:lpstr>4. 注册Servlet，Filter，Listener</vt:lpstr>
      <vt:lpstr>5. web容器配置</vt:lpstr>
      <vt:lpstr>6. 替换Tomcat</vt:lpstr>
      <vt:lpstr>六. 监控</vt:lpstr>
      <vt:lpstr>续</vt:lpstr>
      <vt:lpstr>2.集群分布式监控</vt:lpstr>
      <vt:lpstr>续</vt:lpstr>
      <vt:lpstr>续</vt:lpstr>
      <vt:lpstr>七. 部署方式</vt:lpstr>
      <vt:lpstr>附录</vt:lpstr>
      <vt:lpstr>续</vt:lpstr>
      <vt:lpstr>续</vt:lpstr>
      <vt:lpstr>PowerPoint 演示文稿</vt:lpstr>
    </vt:vector>
  </TitlesOfParts>
  <Company>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haosimin</dc:creator>
  <cp:lastModifiedBy>Microsoft Office 用户</cp:lastModifiedBy>
  <cp:revision>1059</cp:revision>
  <dcterms:created xsi:type="dcterms:W3CDTF">2016-11-22T08:58:00Z</dcterms:created>
  <dcterms:modified xsi:type="dcterms:W3CDTF">2017-12-13T08:19:48Z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